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5" r:id="rId1"/>
  </p:sldMasterIdLst>
  <p:notesMasterIdLst>
    <p:notesMasterId r:id="rId18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1" r:id="rId14"/>
    <p:sldId id="269" r:id="rId15"/>
    <p:sldId id="270" r:id="rId16"/>
    <p:sldId id="272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中間 4 - アクセント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6065" autoAdjust="0"/>
    <p:restoredTop sz="80368" autoAdjust="0"/>
  </p:normalViewPr>
  <p:slideViewPr>
    <p:cSldViewPr snapToGrid="0" snapToObjects="1">
      <p:cViewPr varScale="1">
        <p:scale>
          <a:sx n="147" d="100"/>
          <a:sy n="147" d="100"/>
        </p:scale>
        <p:origin x="-162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6E8742-9AC0-F84F-BBEA-8070AA0AC99D}" type="datetimeFigureOut">
              <a:rPr kumimoji="1" lang="ja-JP" altLang="en-US" smtClean="0"/>
              <a:t>15/07/06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3CB383-B6CE-2C47-BD55-F6A3D161698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31924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3CB383-B6CE-2C47-BD55-F6A3D1616989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983732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err="1" smtClean="0"/>
              <a:t>StaggeredGridView</a:t>
            </a:r>
            <a:r>
              <a:rPr kumimoji="1" lang="ja-JP" altLang="en-US" dirty="0" smtClean="0"/>
              <a:t>は、</a:t>
            </a:r>
            <a:r>
              <a:rPr kumimoji="1" lang="en-US" altLang="ja-JP" dirty="0" err="1" smtClean="0"/>
              <a:t>Pinterest</a:t>
            </a:r>
            <a:r>
              <a:rPr kumimoji="1" lang="ja-JP" altLang="en-US" dirty="0" smtClean="0"/>
              <a:t>風にリストデータを表示する</a:t>
            </a:r>
            <a:r>
              <a:rPr kumimoji="1" lang="en-US" altLang="ja-JP" dirty="0" err="1" smtClean="0"/>
              <a:t>ListView</a:t>
            </a:r>
            <a:r>
              <a:rPr kumimoji="1" lang="ja-JP" altLang="en-US" dirty="0" smtClean="0"/>
              <a:t>の亜種です。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このライブラリを利用することで、簡単に</a:t>
            </a:r>
            <a:r>
              <a:rPr kumimoji="1" lang="en-US" altLang="ja-JP" dirty="0" err="1" smtClean="0"/>
              <a:t>Pinterest</a:t>
            </a:r>
            <a:r>
              <a:rPr kumimoji="1" lang="ja-JP" altLang="en-US" dirty="0" smtClean="0"/>
              <a:t>風のリスト表示を実現することができます。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自分でカスタマイズした</a:t>
            </a:r>
            <a:r>
              <a:rPr kumimoji="1" lang="en-US" altLang="ja-JP" dirty="0" err="1" smtClean="0"/>
              <a:t>ListView</a:t>
            </a:r>
            <a:r>
              <a:rPr kumimoji="1" lang="ja-JP" altLang="en-US" dirty="0" smtClean="0"/>
              <a:t>を使うことも可能です。使えそうな</a:t>
            </a:r>
            <a:r>
              <a:rPr kumimoji="1" lang="en-US" altLang="ja-JP" dirty="0" err="1" smtClean="0"/>
              <a:t>ListView</a:t>
            </a:r>
            <a:r>
              <a:rPr kumimoji="1" lang="ja-JP" altLang="en-US" dirty="0" smtClean="0"/>
              <a:t>ライブラリを見つけたら試してみましょう。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3CB383-B6CE-2C47-BD55-F6A3D1616989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32109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解説した</a:t>
            </a:r>
            <a:r>
              <a:rPr kumimoji="1" lang="en-US" altLang="ja-JP" dirty="0" smtClean="0"/>
              <a:t>3</a:t>
            </a:r>
            <a:r>
              <a:rPr kumimoji="1" lang="ja-JP" altLang="en-US" dirty="0" smtClean="0"/>
              <a:t>つのライブラリと、コード内で利用している</a:t>
            </a:r>
            <a:r>
              <a:rPr kumimoji="1" lang="en-US" altLang="ja-JP" dirty="0" smtClean="0"/>
              <a:t>3</a:t>
            </a:r>
            <a:r>
              <a:rPr kumimoji="1" lang="ja-JP" altLang="en-US" dirty="0" smtClean="0"/>
              <a:t>つのライブラリを記載してあります。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3CB383-B6CE-2C47-BD55-F6A3D1616989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1471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3CB383-B6CE-2C47-BD55-F6A3D1616989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7918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ファイルを開くとき、実務では</a:t>
            </a:r>
            <a:r>
              <a:rPr kumimoji="1" lang="en-US" altLang="ja-JP" dirty="0" smtClean="0"/>
              <a:t> Navigate -&gt; Class </a:t>
            </a:r>
            <a:r>
              <a:rPr kumimoji="1" lang="ja-JP" altLang="en-US" dirty="0" smtClean="0"/>
              <a:t>でクラス名を指定して開きます。（設定に依りますが、</a:t>
            </a:r>
            <a:r>
              <a:rPr kumimoji="1" lang="en-US" altLang="ja-JP" dirty="0" smtClean="0"/>
              <a:t>Command + Shift + T</a:t>
            </a:r>
            <a:r>
              <a:rPr kumimoji="1" lang="ja-JP" altLang="en-US" dirty="0" smtClean="0"/>
              <a:t>のショートカットを利用します）</a:t>
            </a:r>
            <a:endParaRPr kumimoji="1" lang="en-US" altLang="ja-JP" dirty="0" smtClean="0"/>
          </a:p>
          <a:p>
            <a:r>
              <a:rPr kumimoji="1" lang="ja-JP" altLang="en-US" dirty="0" smtClean="0"/>
              <a:t>また、ファイルの中から特定のメソッドを探すとき、</a:t>
            </a:r>
            <a:r>
              <a:rPr kumimoji="1" lang="en-US" altLang="ja-JP" dirty="0" smtClean="0"/>
              <a:t>Navigate -&gt; File Structure</a:t>
            </a:r>
            <a:r>
              <a:rPr kumimoji="1" lang="ja-JP" altLang="en-US" dirty="0" smtClean="0"/>
              <a:t>（</a:t>
            </a:r>
            <a:r>
              <a:rPr kumimoji="1" lang="en-US" altLang="ja-JP" dirty="0" smtClean="0"/>
              <a:t>Command + O</a:t>
            </a:r>
            <a:r>
              <a:rPr kumimoji="1" lang="ja-JP" altLang="en-US" dirty="0" smtClean="0"/>
              <a:t>（オー）</a:t>
            </a:r>
            <a:r>
              <a:rPr kumimoji="1" lang="en-US" altLang="ja-JP" dirty="0" smtClean="0"/>
              <a:t>)</a:t>
            </a:r>
            <a:r>
              <a:rPr kumimoji="1" lang="ja-JP" altLang="en-US" dirty="0" smtClean="0"/>
              <a:t>を利用します</a:t>
            </a:r>
          </a:p>
          <a:p>
            <a:r>
              <a:rPr kumimoji="1" lang="ja-JP" altLang="en-US" dirty="0" smtClean="0"/>
              <a:t>コメントアウトの解除や実施は、</a:t>
            </a:r>
            <a:r>
              <a:rPr kumimoji="1" lang="en-US" altLang="ja-JP" dirty="0" smtClean="0"/>
              <a:t>Code -&gt; Comment with Line</a:t>
            </a:r>
            <a:r>
              <a:rPr kumimoji="1" lang="en-US" altLang="ja-JP" baseline="0" dirty="0" smtClean="0"/>
              <a:t> Comment</a:t>
            </a:r>
            <a:r>
              <a:rPr kumimoji="1" lang="ja-JP" altLang="en-US" baseline="0" dirty="0" smtClean="0"/>
              <a:t>（</a:t>
            </a:r>
            <a:r>
              <a:rPr kumimoji="1" lang="en-US" altLang="ja-JP" baseline="0" dirty="0" smtClean="0"/>
              <a:t>Command + /</a:t>
            </a:r>
            <a:r>
              <a:rPr kumimoji="1" lang="ja-JP" altLang="en-US" baseline="0" dirty="0" smtClean="0"/>
              <a:t>）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3CB383-B6CE-2C47-BD55-F6A3D1616989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36240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複数のボタンに同じ挙動を定義したい場合は、</a:t>
            </a:r>
            <a:r>
              <a:rPr kumimoji="1" lang="en-US" altLang="ja-JP" dirty="0" smtClean="0"/>
              <a:t>ID</a:t>
            </a:r>
            <a:r>
              <a:rPr kumimoji="1" lang="ja-JP" altLang="en-US" dirty="0" smtClean="0"/>
              <a:t>を羅列するだけで</a:t>
            </a:r>
            <a:r>
              <a:rPr kumimoji="1" lang="en-US" altLang="ja-JP" dirty="0" smtClean="0"/>
              <a:t>OK</a:t>
            </a:r>
          </a:p>
          <a:p>
            <a:r>
              <a:rPr kumimoji="1" lang="ja-JP" altLang="en-US" dirty="0" smtClean="0"/>
              <a:t>他に、このアプリでも使っている</a:t>
            </a:r>
            <a:r>
              <a:rPr kumimoji="1" lang="en-US" altLang="ja-JP" dirty="0" smtClean="0"/>
              <a:t>@</a:t>
            </a:r>
            <a:r>
              <a:rPr kumimoji="1" lang="en-US" altLang="ja-JP" dirty="0" err="1" smtClean="0"/>
              <a:t>OnItemClick</a:t>
            </a:r>
            <a:r>
              <a:rPr kumimoji="1" lang="ja-JP" altLang="en-US" dirty="0" smtClean="0"/>
              <a:t>があります。確認してみましょう。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3CB383-B6CE-2C47-BD55-F6A3D1616989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36240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ここまでできたら起動してみましょう。検索ボタンを押すと、</a:t>
            </a:r>
            <a:r>
              <a:rPr kumimoji="1" lang="en-US" altLang="ja-JP" dirty="0" smtClean="0"/>
              <a:t>YouTube</a:t>
            </a:r>
            <a:r>
              <a:rPr kumimoji="1" lang="ja-JP" altLang="en-US" dirty="0" smtClean="0"/>
              <a:t>の検索結果がずらっと表示されるはずです。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簡単にできちゃった人は、「ボタンを押したら検索ワードをクリア」とか「タイトルの代わりに動画説明を表示してみる」に挑戦してみましょう。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実は</a:t>
            </a:r>
            <a:r>
              <a:rPr kumimoji="1" lang="en-US" altLang="ja-JP" dirty="0" err="1" smtClean="0"/>
              <a:t>ListView</a:t>
            </a:r>
            <a:r>
              <a:rPr kumimoji="1" lang="ja-JP" altLang="en-US" dirty="0" smtClean="0"/>
              <a:t>という部品が配置してありました。</a:t>
            </a:r>
            <a:endParaRPr kumimoji="1" lang="en-US" altLang="ja-JP" dirty="0" smtClean="0"/>
          </a:p>
          <a:p>
            <a:r>
              <a:rPr kumimoji="1" lang="en-US" altLang="ja-JP" dirty="0" smtClean="0"/>
              <a:t>YouTube</a:t>
            </a:r>
            <a:r>
              <a:rPr kumimoji="1" lang="ja-JP" altLang="en-US" dirty="0" smtClean="0"/>
              <a:t>の検索結果のような、配列（リスト）データを表示するのに適した</a:t>
            </a:r>
            <a:r>
              <a:rPr kumimoji="1" lang="en-US" altLang="ja-JP" dirty="0" smtClean="0"/>
              <a:t>View</a:t>
            </a:r>
            <a:r>
              <a:rPr kumimoji="1" lang="ja-JP" altLang="en-US" dirty="0" smtClean="0"/>
              <a:t>です。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3CB383-B6CE-2C47-BD55-F6A3D1616989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61062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「画像を表示する（＝画像を表示する場所を用意する、画像を表示する処理を書く）」となりますので、前者を</a:t>
            </a:r>
            <a:r>
              <a:rPr kumimoji="1" lang="en-US" altLang="ja-JP" dirty="0" err="1" smtClean="0"/>
              <a:t>cell.xml</a:t>
            </a:r>
            <a:r>
              <a:rPr kumimoji="1" lang="ja-JP" altLang="en-US" dirty="0" smtClean="0"/>
              <a:t>に、後者を</a:t>
            </a:r>
            <a:r>
              <a:rPr kumimoji="1" lang="en-US" altLang="ja-JP" dirty="0" err="1" smtClean="0"/>
              <a:t>MainActivityFragment</a:t>
            </a:r>
            <a:r>
              <a:rPr kumimoji="1" lang="ja-JP" altLang="en-US" dirty="0" smtClean="0"/>
              <a:t>に実装します。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3CB383-B6CE-2C47-BD55-F6A3D1616989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40804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こんな感じになりましたか？</a:t>
            </a:r>
            <a:endParaRPr kumimoji="1" lang="en-US" altLang="ja-JP" dirty="0" smtClean="0"/>
          </a:p>
          <a:p>
            <a:r>
              <a:rPr kumimoji="1" lang="ja-JP" altLang="en-US" dirty="0" smtClean="0"/>
              <a:t>画像表示は、</a:t>
            </a:r>
            <a:r>
              <a:rPr kumimoji="1" lang="en-US" altLang="ja-JP" dirty="0" smtClean="0"/>
              <a:t>Picasso</a:t>
            </a:r>
            <a:r>
              <a:rPr kumimoji="1" lang="ja-JP" altLang="en-US" dirty="0" smtClean="0"/>
              <a:t>ライブラリを利用すると簡単に実装できます。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Picasso</a:t>
            </a:r>
            <a:r>
              <a:rPr kumimoji="1" lang="ja-JP" altLang="en-US" dirty="0" smtClean="0"/>
              <a:t>が本領を発揮するのは、ネットワーク上の画像ファイルを表示する時です。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画像表示処理を細かく分けると、ダウンロードと加工・表示といった工程がありますが、これらを簡単に実装することができます。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（自分で実装すると、画像をどこに保存するか、どんな名前で保存するか、すでにダウンロード済みだったらどうするか、キャッシュをどうするか、スクロールしながらダウンロードしながらの非同期処理制御・・・と悩ましいです）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3CB383-B6CE-2C47-BD55-F6A3D1616989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2454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Android</a:t>
            </a:r>
            <a:r>
              <a:rPr kumimoji="1" lang="ja-JP" altLang="en-US" dirty="0" smtClean="0"/>
              <a:t>アプリケーションのプロセスは、</a:t>
            </a:r>
            <a:r>
              <a:rPr kumimoji="1" lang="en-US" altLang="ja-JP" dirty="0" smtClean="0"/>
              <a:t>UI</a:t>
            </a:r>
            <a:r>
              <a:rPr kumimoji="1" lang="ja-JP" altLang="en-US" dirty="0" smtClean="0"/>
              <a:t>スレッドという特別なスレッドを必ず一つ内包しています。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このスレッドでは、長時間のブロックは許されず、また</a:t>
            </a:r>
            <a:r>
              <a:rPr kumimoji="1" lang="en-US" altLang="ja-JP" dirty="0" smtClean="0"/>
              <a:t>HTTP</a:t>
            </a:r>
            <a:r>
              <a:rPr kumimoji="1" lang="ja-JP" altLang="en-US" dirty="0" smtClean="0"/>
              <a:t>通信処理を実行することも許されません。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先の画像表示処理については、</a:t>
            </a:r>
            <a:r>
              <a:rPr kumimoji="1" lang="en-US" altLang="ja-JP" dirty="0" smtClean="0"/>
              <a:t>Picasso</a:t>
            </a:r>
            <a:r>
              <a:rPr kumimoji="1" lang="ja-JP" altLang="en-US" dirty="0" smtClean="0"/>
              <a:t>ライブラリがこのあたりを上手いこと実装してくれていることも、</a:t>
            </a:r>
            <a:r>
              <a:rPr kumimoji="1" lang="en-US" altLang="ja-JP" dirty="0" smtClean="0"/>
              <a:t>Picasso</a:t>
            </a:r>
            <a:r>
              <a:rPr kumimoji="1" lang="ja-JP" altLang="en-US" dirty="0" smtClean="0"/>
              <a:t>の大きな利点の一つです。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3CB383-B6CE-2C47-BD55-F6A3D1616989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20953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err="1" smtClean="0"/>
              <a:t>ListView</a:t>
            </a:r>
            <a:r>
              <a:rPr kumimoji="1" lang="ja-JP" altLang="en-US" dirty="0" smtClean="0"/>
              <a:t>を</a:t>
            </a:r>
            <a:r>
              <a:rPr kumimoji="1" lang="en-US" altLang="ja-JP" dirty="0" err="1" smtClean="0"/>
              <a:t>StaggeredGridView</a:t>
            </a:r>
            <a:r>
              <a:rPr kumimoji="1" lang="ja-JP" altLang="en-US" dirty="0" smtClean="0"/>
              <a:t>に変更します。できたら実行してみましょう。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ここでのポイントは、</a:t>
            </a:r>
            <a:r>
              <a:rPr kumimoji="1" lang="en-US" altLang="ja-JP" dirty="0" smtClean="0"/>
              <a:t>XML</a:t>
            </a:r>
            <a:r>
              <a:rPr kumimoji="1" lang="ja-JP" altLang="en-US" dirty="0" smtClean="0"/>
              <a:t>を修正しただけで、</a:t>
            </a:r>
            <a:r>
              <a:rPr kumimoji="1" lang="en-US" altLang="ja-JP" dirty="0" smtClean="0"/>
              <a:t>Java</a:t>
            </a:r>
            <a:r>
              <a:rPr kumimoji="1" lang="ja-JP" altLang="en-US" dirty="0" smtClean="0"/>
              <a:t>ファイルは一切修正を加えていないことです。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3CB383-B6CE-2C47-BD55-F6A3D1616989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17684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7"/>
          <p:cNvSpPr>
            <a:spLocks noChangeAspect="1" noEditPoints="1"/>
          </p:cNvSpPr>
          <p:nvPr/>
        </p:nvSpPr>
        <p:spPr bwMode="auto">
          <a:xfrm>
            <a:off x="838200" y="1762090"/>
            <a:ext cx="2521776" cy="5095912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43323" y="3721473"/>
            <a:ext cx="5120640" cy="1581150"/>
          </a:xfrm>
        </p:spPr>
        <p:txBody>
          <a:bodyPr>
            <a:normAutofit/>
          </a:bodyPr>
          <a:lstStyle>
            <a:lvl1pPr marL="0" indent="0" algn="l">
              <a:buNone/>
              <a:defRPr sz="2400" b="0" i="0" cap="none" spc="12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CED3E41-E2DE-48B7-AD25-2C05D8372D60}" type="datetime4">
              <a:rPr lang="en-US" smtClean="0"/>
              <a:pPr/>
              <a:t>2015年 7月 6日 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91475" y="6429375"/>
            <a:ext cx="876300" cy="292100"/>
          </a:xfrm>
        </p:spPr>
        <p:txBody>
          <a:bodyPr/>
          <a:lstStyle/>
          <a:p>
            <a:fld id="{5744759D-0EFF-4FB2-9CCE-04E00944F0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reeform 7"/>
          <p:cNvSpPr>
            <a:spLocks noChangeAspect="1" noEditPoints="1"/>
          </p:cNvSpPr>
          <p:nvPr/>
        </p:nvSpPr>
        <p:spPr bwMode="auto">
          <a:xfrm>
            <a:off x="838200" y="1762090"/>
            <a:ext cx="2521776" cy="5095912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3739896" y="1417320"/>
            <a:ext cx="5120640" cy="2304288"/>
          </a:xfrm>
        </p:spPr>
        <p:txBody>
          <a:bodyPr>
            <a:normAutofit/>
          </a:bodyPr>
          <a:lstStyle>
            <a:lvl1pPr>
              <a:defRPr sz="4000" cap="all" baseline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3" name="Freeform 7"/>
          <p:cNvSpPr>
            <a:spLocks noChangeAspect="1" noEditPoints="1"/>
          </p:cNvSpPr>
          <p:nvPr/>
        </p:nvSpPr>
        <p:spPr bwMode="auto">
          <a:xfrm>
            <a:off x="838200" y="1762090"/>
            <a:ext cx="2521776" cy="5095912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19237-00E8-48F5-9A77-8496B8A0E541}" type="datetimeFigureOut">
              <a:rPr lang="en-US" smtClean="0"/>
              <a:t>15/07/06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60992-D05B-4846-8E6E-CA034CB4F1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19237-00E8-48F5-9A77-8496B8A0E541}" type="datetimeFigureOut">
              <a:rPr lang="en-US" smtClean="0"/>
              <a:t>15/07/06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60992-D05B-4846-8E6E-CA034CB4F1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>
            <a:spLocks noChangeAspect="1" noEditPoints="1"/>
          </p:cNvSpPr>
          <p:nvPr/>
        </p:nvSpPr>
        <p:spPr bwMode="auto">
          <a:xfrm>
            <a:off x="5489634" y="0"/>
            <a:ext cx="3393768" cy="6858000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202C6-8B37-41F0-B3E4-774551D1C22F}" type="datetime4">
              <a:rPr lang="en-US" smtClean="0"/>
              <a:pPr/>
              <a:t>2015年 7月 6日 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59D-0EFF-4FB2-9CCE-04E00944F0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5" name="Title Placeholder 1"/>
          <p:cNvSpPr>
            <a:spLocks noGrp="1"/>
          </p:cNvSpPr>
          <p:nvPr>
            <p:ph type="title"/>
          </p:nvPr>
        </p:nvSpPr>
        <p:spPr>
          <a:xfrm>
            <a:off x="276225" y="228600"/>
            <a:ext cx="8591550" cy="106680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1" name="Content Placeholder 30"/>
          <p:cNvSpPr>
            <a:spLocks noGrp="1"/>
          </p:cNvSpPr>
          <p:nvPr>
            <p:ph sz="quarter" idx="13"/>
          </p:nvPr>
        </p:nvSpPr>
        <p:spPr>
          <a:xfrm>
            <a:off x="274320" y="1298448"/>
            <a:ext cx="8595360" cy="493776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48F78D1B-BB73-41B2-8202-C6678B761557}" type="datetime4">
              <a:rPr lang="en-US" smtClean="0"/>
              <a:pPr/>
              <a:t>2015年 7月 6日 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59D-0EFF-4FB2-9CCE-04E00944F0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3743324" y="1400174"/>
            <a:ext cx="5120640" cy="1476375"/>
          </a:xfrm>
        </p:spPr>
        <p:txBody>
          <a:bodyPr anchor="b" anchorCtr="0">
            <a:normAutofit/>
          </a:bodyPr>
          <a:lstStyle>
            <a:lvl1pPr marL="0" indent="0" algn="l">
              <a:buNone/>
              <a:defRPr sz="2400" b="0" i="0" cap="none" spc="12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10" name="Freeform 7"/>
          <p:cNvSpPr>
            <a:spLocks noChangeAspect="1" noEditPoints="1"/>
          </p:cNvSpPr>
          <p:nvPr/>
        </p:nvSpPr>
        <p:spPr bwMode="auto">
          <a:xfrm>
            <a:off x="34289" y="136641"/>
            <a:ext cx="3326149" cy="6721359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733800" y="2895599"/>
            <a:ext cx="5129543" cy="2667001"/>
          </a:xfrm>
        </p:spPr>
        <p:txBody>
          <a:bodyPr anchor="t">
            <a:normAutofit/>
          </a:bodyPr>
          <a:lstStyle>
            <a:lvl1pPr>
              <a:defRPr kumimoji="0" lang="en-US" sz="40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11E46-B9AD-4605-BA48-F4BA770367EA}" type="datetime4">
              <a:rPr lang="en-US" smtClean="0"/>
              <a:pPr/>
              <a:t>2015年 7月 6日 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59D-0EFF-4FB2-9CCE-04E00944F0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276225" y="1298448"/>
            <a:ext cx="4251960" cy="493776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13" name="Content Placeholder 11"/>
          <p:cNvSpPr>
            <a:spLocks noGrp="1"/>
          </p:cNvSpPr>
          <p:nvPr>
            <p:ph sz="quarter" idx="14"/>
          </p:nvPr>
        </p:nvSpPr>
        <p:spPr>
          <a:xfrm>
            <a:off x="4615815" y="1298448"/>
            <a:ext cx="4251960" cy="493776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A4492-1D66-40E5-BF5F-8AE5B76A3760}" type="datetime4">
              <a:rPr lang="en-US" smtClean="0"/>
              <a:pPr/>
              <a:t>2015年 7月 6日 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59D-0EFF-4FB2-9CCE-04E00944F0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4" name="Content Placeholder 11"/>
          <p:cNvSpPr>
            <a:spLocks noGrp="1"/>
          </p:cNvSpPr>
          <p:nvPr>
            <p:ph sz="quarter" idx="13"/>
          </p:nvPr>
        </p:nvSpPr>
        <p:spPr>
          <a:xfrm>
            <a:off x="276225" y="1810512"/>
            <a:ext cx="4251960" cy="442569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15" name="Content Placeholder 11"/>
          <p:cNvSpPr>
            <a:spLocks noGrp="1"/>
          </p:cNvSpPr>
          <p:nvPr>
            <p:ph sz="quarter" idx="14"/>
          </p:nvPr>
        </p:nvSpPr>
        <p:spPr>
          <a:xfrm>
            <a:off x="4615815" y="1810512"/>
            <a:ext cx="4251960" cy="442569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/>
          </p:nvPr>
        </p:nvSpPr>
        <p:spPr>
          <a:xfrm>
            <a:off x="276225" y="1298448"/>
            <a:ext cx="4248150" cy="509587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5"/>
          </p:nvPr>
        </p:nvSpPr>
        <p:spPr>
          <a:xfrm>
            <a:off x="4615815" y="1298448"/>
            <a:ext cx="4248150" cy="509587"/>
          </a:xfrm>
        </p:spPr>
        <p:txBody>
          <a:bodyPr anchor="ctr">
            <a:normAutofit/>
          </a:bodyPr>
          <a:lstStyle>
            <a:lvl1pPr marL="0" indent="0">
              <a:buNone/>
              <a:defRPr sz="20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120655-FBEF-4656-A8A9-E7D9EB4F4DEC}" type="datetime4">
              <a:rPr lang="en-US" smtClean="0"/>
              <a:pPr/>
              <a:t>2015年 7月 6日 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59D-0EFF-4FB2-9CCE-04E00944F0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0" y="9635"/>
            <a:ext cx="9144000" cy="54215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B2BA2-D035-44CD-B6C5-345CD46C68A9}" type="datetime4">
              <a:rPr lang="en-US" smtClean="0"/>
              <a:pPr/>
              <a:t>2015年 7月 6日 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59D-0EFF-4FB2-9CCE-04E00944F0F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-1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712544D9-E8EB-4DFC-9BAC-8FC5CFB1A919}" type="datetime4">
              <a:rPr lang="en-US" smtClean="0"/>
              <a:pPr/>
              <a:t>2015年 7月 6日 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59D-0EFF-4FB2-9CCE-04E00944F0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2834640" cy="129844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0" name="Content Placeholder 11"/>
          <p:cNvSpPr>
            <a:spLocks noGrp="1"/>
          </p:cNvSpPr>
          <p:nvPr>
            <p:ph sz="quarter" idx="14"/>
          </p:nvPr>
        </p:nvSpPr>
        <p:spPr>
          <a:xfrm>
            <a:off x="3775935" y="533400"/>
            <a:ext cx="5063266" cy="570280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276224" y="1539240"/>
            <a:ext cx="2834640" cy="4709160"/>
          </a:xfrm>
        </p:spPr>
        <p:txBody>
          <a:bodyPr>
            <a:normAutofit/>
          </a:bodyPr>
          <a:lstStyle>
            <a:lvl1pPr marL="0" indent="0">
              <a:buNone/>
              <a:defRPr lang="en-US" sz="1600" b="0" i="0" kern="1200" cap="none" spc="30" baseline="0" dirty="0" smtClean="0">
                <a:solidFill>
                  <a:schemeClr val="bg2"/>
                </a:solidFill>
                <a:latin typeface="+mn-lt"/>
                <a:ea typeface="+mn-ea"/>
                <a:cs typeface="Tahoma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ja-JP" altLang="en-US" smtClean="0"/>
              <a:t>マスター テキストの書式設定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-1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409950" y="0"/>
            <a:ext cx="5734050" cy="6858000"/>
          </a:xfrm>
        </p:spPr>
        <p:txBody>
          <a:bodyPr anchor="ctr" anchorCtr="0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CF894904-8048-429B-BF77-F17DA8F8287B}" type="datetime4">
              <a:rPr lang="en-US" smtClean="0"/>
              <a:pPr/>
              <a:t>2015年 7月 6日 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59D-0EFF-4FB2-9CCE-04E00944F0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itle Placeholder 1"/>
          <p:cNvSpPr>
            <a:spLocks noGrp="1"/>
          </p:cNvSpPr>
          <p:nvPr>
            <p:ph type="title"/>
          </p:nvPr>
        </p:nvSpPr>
        <p:spPr>
          <a:xfrm>
            <a:off x="276224" y="228600"/>
            <a:ext cx="2834640" cy="129539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274320" y="1536192"/>
            <a:ext cx="2834640" cy="4712208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171450" indent="1588">
              <a:buNone/>
              <a:defRPr>
                <a:solidFill>
                  <a:schemeClr val="bg2"/>
                </a:solidFill>
              </a:defRPr>
            </a:lvl2pPr>
            <a:lvl3pPr marL="344488" indent="6350">
              <a:buNone/>
              <a:defRPr>
                <a:solidFill>
                  <a:schemeClr val="bg2"/>
                </a:solidFill>
              </a:defRPr>
            </a:lvl3pPr>
            <a:lvl4pPr marL="515938" indent="3175">
              <a:buNone/>
              <a:defRPr>
                <a:solidFill>
                  <a:schemeClr val="bg2"/>
                </a:solidFill>
              </a:defRPr>
            </a:lvl4pPr>
            <a:lvl5pPr marL="688975" indent="-1588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225" y="1295400"/>
            <a:ext cx="8591550" cy="49339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6225" y="6429375"/>
            <a:ext cx="2133600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50" b="1">
                <a:solidFill>
                  <a:schemeClr val="tx2"/>
                </a:solidFill>
              </a:defRPr>
            </a:lvl1pPr>
          </a:lstStyle>
          <a:p>
            <a:fld id="{6441D7B3-F7C5-4013-AC5D-399DD8DB11FA}" type="datetime4">
              <a:rPr lang="en-US" smtClean="0"/>
              <a:pPr/>
              <a:t>2015年 7月 6日 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743324" y="6429375"/>
            <a:ext cx="4086225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50" b="1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91475" y="6429375"/>
            <a:ext cx="876300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600" b="1">
                <a:solidFill>
                  <a:schemeClr val="tx2"/>
                </a:solidFill>
              </a:defRPr>
            </a:lvl1pPr>
          </a:lstStyle>
          <a:p>
            <a:fld id="{5744759D-0EFF-4FB2-9CCE-04E00944F0F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6" r:id="rId1"/>
    <p:sldLayoutId id="2147483917" r:id="rId2"/>
    <p:sldLayoutId id="2147483918" r:id="rId3"/>
    <p:sldLayoutId id="2147483919" r:id="rId4"/>
    <p:sldLayoutId id="2147483920" r:id="rId5"/>
    <p:sldLayoutId id="2147483921" r:id="rId6"/>
    <p:sldLayoutId id="2147483922" r:id="rId7"/>
    <p:sldLayoutId id="2147483923" r:id="rId8"/>
    <p:sldLayoutId id="2147483924" r:id="rId9"/>
    <p:sldLayoutId id="2147483925" r:id="rId10"/>
    <p:sldLayoutId id="2147483926" r:id="rId11"/>
  </p:sldLayoutIdLst>
  <p:hf sldNum="0" hdr="0" ftr="0" dt="0"/>
  <p:txStyles>
    <p:titleStyle>
      <a:lvl1pPr algn="l" defTabSz="914400" rtl="0" eaLnBrk="1" latinLnBrk="0" hangingPunct="1">
        <a:spcBef>
          <a:spcPts val="400"/>
        </a:spcBef>
        <a:buNone/>
        <a:defRPr kumimoji="1" sz="3600" b="0" kern="1200" cap="none" spc="0" baseline="0">
          <a:solidFill>
            <a:schemeClr val="tx2"/>
          </a:solidFill>
          <a:latin typeface="+mj-lt"/>
          <a:ea typeface="+mj-ea"/>
          <a:cs typeface="Tunga" pitchFamily="2"/>
        </a:defRPr>
      </a:lvl1pPr>
    </p:titleStyle>
    <p:bodyStyle>
      <a:lvl1pPr marL="171450" indent="-173736" algn="l" defTabSz="914400" rtl="0" eaLnBrk="1" latinLnBrk="0" hangingPunct="1">
        <a:spcBef>
          <a:spcPts val="600"/>
        </a:spcBef>
        <a:spcAft>
          <a:spcPts val="0"/>
        </a:spcAft>
        <a:buClr>
          <a:schemeClr val="accent1"/>
        </a:buClr>
        <a:buFont typeface="Arial" pitchFamily="34" charset="0"/>
        <a:buChar char="•"/>
        <a:defRPr kumimoji="1" sz="2200" b="0" i="0" kern="1200" cap="none" spc="30" baseline="0">
          <a:solidFill>
            <a:schemeClr val="tx2"/>
          </a:solidFill>
          <a:latin typeface="+mn-lt"/>
          <a:ea typeface="+mn-ea"/>
          <a:cs typeface="Tahoma" pitchFamily="34" charset="0"/>
        </a:defRPr>
      </a:lvl1pPr>
      <a:lvl2pPr marL="34448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kumimoji="1" sz="2000" kern="1200">
          <a:solidFill>
            <a:schemeClr val="tx2"/>
          </a:solidFill>
          <a:latin typeface="+mn-lt"/>
          <a:ea typeface="+mn-ea"/>
          <a:cs typeface="Tahoma" pitchFamily="34" charset="0"/>
        </a:defRPr>
      </a:lvl2pPr>
      <a:lvl3pPr marL="51593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kumimoji="1" sz="1800" kern="1200">
          <a:solidFill>
            <a:schemeClr val="tx2"/>
          </a:solidFill>
          <a:latin typeface="+mn-lt"/>
          <a:ea typeface="+mn-ea"/>
          <a:cs typeface="Tahoma" pitchFamily="34" charset="0"/>
        </a:defRPr>
      </a:lvl3pPr>
      <a:lvl4pPr marL="688975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kumimoji="1" sz="1600" kern="1200">
          <a:solidFill>
            <a:schemeClr val="tx2"/>
          </a:solidFill>
          <a:latin typeface="+mn-lt"/>
          <a:ea typeface="+mn-ea"/>
          <a:cs typeface="Tahoma" pitchFamily="34" charset="0"/>
        </a:defRPr>
      </a:lvl4pPr>
      <a:lvl5pPr marL="860425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kumimoji="1" sz="1600" kern="1200" baseline="0">
          <a:solidFill>
            <a:schemeClr val="tx2"/>
          </a:solidFill>
          <a:latin typeface="+mn-lt"/>
          <a:ea typeface="+mn-ea"/>
          <a:cs typeface="Tahoma" pitchFamily="34" charset="0"/>
        </a:defRPr>
      </a:lvl5pPr>
      <a:lvl6pPr marL="1051560" indent="-173736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234440" indent="-173736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417320" indent="-173736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1600200" indent="-173736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サブタイトル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 smtClean="0"/>
              <a:t>with </a:t>
            </a:r>
            <a:r>
              <a:rPr kumimoji="1" lang="ja-JP" altLang="en-US" dirty="0" smtClean="0"/>
              <a:t>実務</a:t>
            </a:r>
            <a:r>
              <a:rPr kumimoji="1" lang="ja-JP" altLang="en-US" dirty="0" smtClean="0"/>
              <a:t>で使えるライブラリ</a:t>
            </a:r>
            <a:endParaRPr kumimoji="1" lang="ja-JP" altLang="en-US" dirty="0"/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cap="none" dirty="0"/>
              <a:t>YouTube </a:t>
            </a:r>
            <a:r>
              <a:rPr lang="en-US" altLang="ja-JP" cap="none" dirty="0" smtClean="0"/>
              <a:t>API</a:t>
            </a:r>
            <a:r>
              <a:rPr lang="ja-JP" altLang="en-US" cap="none" dirty="0" smtClean="0"/>
              <a:t>を使って</a:t>
            </a:r>
            <a:r>
              <a:rPr lang="en-US" altLang="ja-JP" cap="none" dirty="0" smtClean="0"/>
              <a:t/>
            </a:r>
            <a:br>
              <a:rPr lang="en-US" altLang="ja-JP" cap="none" dirty="0" smtClean="0"/>
            </a:br>
            <a:r>
              <a:rPr lang="en-US" altLang="ja-JP" cap="none" dirty="0" smtClean="0"/>
              <a:t>Android</a:t>
            </a:r>
            <a:r>
              <a:rPr lang="ja-JP" altLang="en-US" cap="none" dirty="0" smtClean="0"/>
              <a:t>アプリを作る</a:t>
            </a:r>
            <a:endParaRPr lang="ja-JP" altLang="en-US" cap="none" dirty="0"/>
          </a:p>
        </p:txBody>
      </p:sp>
    </p:spTree>
    <p:extLst>
      <p:ext uri="{BB962C8B-B14F-4D97-AF65-F5344CB8AC3E}">
        <p14:creationId xmlns:p14="http://schemas.microsoft.com/office/powerpoint/2010/main" val="2188626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リスト表示を格好良くする</a:t>
            </a:r>
            <a:endParaRPr kumimoji="1" lang="ja-JP" altLang="en-US" dirty="0"/>
          </a:p>
        </p:txBody>
      </p:sp>
      <p:pic>
        <p:nvPicPr>
          <p:cNvPr id="3" name="図 2" descr="スクリーンショット 2015-07-06 20.51.19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85" t="10854" r="34225" b="44062"/>
          <a:stretch/>
        </p:blipFill>
        <p:spPr>
          <a:xfrm>
            <a:off x="530590" y="991675"/>
            <a:ext cx="6862893" cy="50135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角丸四角形 3"/>
          <p:cNvSpPr/>
          <p:nvPr/>
        </p:nvSpPr>
        <p:spPr>
          <a:xfrm>
            <a:off x="948106" y="3547371"/>
            <a:ext cx="1913608" cy="29883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5" name="角丸四角形 4"/>
          <p:cNvSpPr/>
          <p:nvPr/>
        </p:nvSpPr>
        <p:spPr>
          <a:xfrm>
            <a:off x="3491879" y="2708919"/>
            <a:ext cx="3536279" cy="838451"/>
          </a:xfrm>
          <a:prstGeom prst="roundRect">
            <a:avLst>
              <a:gd name="adj" fmla="val 10443"/>
            </a:avLst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6" name="角丸四角形 5"/>
          <p:cNvSpPr/>
          <p:nvPr/>
        </p:nvSpPr>
        <p:spPr>
          <a:xfrm>
            <a:off x="3491879" y="3645024"/>
            <a:ext cx="3536279" cy="1643911"/>
          </a:xfrm>
          <a:prstGeom prst="roundRect">
            <a:avLst>
              <a:gd name="adj" fmla="val 4094"/>
            </a:avLst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097230" y="2368376"/>
            <a:ext cx="1296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>
                <a:solidFill>
                  <a:schemeClr val="bg1"/>
                </a:solidFill>
                <a:latin typeface="Hiragino Sans GB W3"/>
                <a:ea typeface="Hiragino Sans GB W3"/>
                <a:cs typeface="Hiragino Sans GB W3"/>
              </a:rPr>
              <a:t>削除</a:t>
            </a:r>
            <a:endParaRPr kumimoji="1" lang="ja-JP" altLang="en-US" sz="2800" dirty="0">
              <a:solidFill>
                <a:schemeClr val="bg1"/>
              </a:solidFill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957983" y="4869160"/>
            <a:ext cx="24355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>
                <a:solidFill>
                  <a:schemeClr val="bg1"/>
                </a:solidFill>
                <a:latin typeface="Hiragino Sans GB W3"/>
                <a:ea typeface="Hiragino Sans GB W3"/>
                <a:cs typeface="Hiragino Sans GB W3"/>
              </a:rPr>
              <a:t>コメント解除</a:t>
            </a:r>
            <a:endParaRPr kumimoji="1" lang="ja-JP" altLang="en-US" sz="2800" dirty="0">
              <a:solidFill>
                <a:schemeClr val="bg1"/>
              </a:solidFill>
              <a:latin typeface="Hiragino Sans GB W3"/>
              <a:ea typeface="Hiragino Sans GB W3"/>
              <a:cs typeface="Hiragino Sans GB W3"/>
            </a:endParaRPr>
          </a:p>
        </p:txBody>
      </p:sp>
    </p:spTree>
    <p:extLst>
      <p:ext uri="{BB962C8B-B14F-4D97-AF65-F5344CB8AC3E}">
        <p14:creationId xmlns:p14="http://schemas.microsoft.com/office/powerpoint/2010/main" val="2090451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正方形/長方形 42"/>
          <p:cNvSpPr/>
          <p:nvPr/>
        </p:nvSpPr>
        <p:spPr>
          <a:xfrm>
            <a:off x="4088162" y="551793"/>
            <a:ext cx="4818812" cy="618985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kumimoji="1" lang="en-US" altLang="ja-JP" dirty="0" err="1" smtClean="0">
                <a:solidFill>
                  <a:srgbClr val="2E2224"/>
                </a:solidFill>
              </a:rPr>
              <a:t>ListView</a:t>
            </a:r>
            <a:endParaRPr kumimoji="1" lang="ja-JP" altLang="en-US" dirty="0">
              <a:solidFill>
                <a:srgbClr val="2E2224"/>
              </a:solidFill>
            </a:endParaRPr>
          </a:p>
        </p:txBody>
      </p:sp>
      <p:sp>
        <p:nvSpPr>
          <p:cNvPr id="16" name="正方形/長方形 15"/>
          <p:cNvSpPr/>
          <p:nvPr/>
        </p:nvSpPr>
        <p:spPr>
          <a:xfrm>
            <a:off x="5463242" y="658167"/>
            <a:ext cx="2026684" cy="2513984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平行四辺形 13"/>
          <p:cNvSpPr/>
          <p:nvPr/>
        </p:nvSpPr>
        <p:spPr>
          <a:xfrm rot="5400000">
            <a:off x="6422198" y="1520941"/>
            <a:ext cx="1151034" cy="459482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平行四辺形 14"/>
          <p:cNvSpPr/>
          <p:nvPr/>
        </p:nvSpPr>
        <p:spPr>
          <a:xfrm rot="5400000" flipH="1">
            <a:off x="5340032" y="1520941"/>
            <a:ext cx="1151034" cy="459482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ライブラリ</a:t>
            </a:r>
            <a:r>
              <a:rPr kumimoji="1" lang="en-US" altLang="ja-JP" dirty="0" smtClean="0"/>
              <a:t> - </a:t>
            </a:r>
            <a:r>
              <a:rPr kumimoji="1" lang="en-US" altLang="ja-JP" dirty="0" err="1" smtClean="0"/>
              <a:t>StaggeredGridView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0836" y="3573016"/>
            <a:ext cx="1678736" cy="2984420"/>
          </a:xfrm>
          <a:prstGeom prst="rect">
            <a:avLst/>
          </a:prstGeom>
        </p:spPr>
      </p:pic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6491579"/>
              </p:ext>
            </p:extLst>
          </p:nvPr>
        </p:nvGraphicFramePr>
        <p:xfrm>
          <a:off x="315864" y="1442457"/>
          <a:ext cx="1563865" cy="370840"/>
        </p:xfrm>
        <a:graphic>
          <a:graphicData uri="http://schemas.openxmlformats.org/drawingml/2006/table">
            <a:tbl>
              <a:tblPr bandRow="1">
                <a:tableStyleId>{8A107856-5554-42FB-B03E-39F5DBC370BA}</a:tableStyleId>
              </a:tblPr>
              <a:tblGrid>
                <a:gridCol w="312773"/>
                <a:gridCol w="312773"/>
                <a:gridCol w="312773"/>
                <a:gridCol w="312773"/>
                <a:gridCol w="31277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A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B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C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D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E</a:t>
                      </a:r>
                      <a:endParaRPr kumimoji="1" lang="ja-JP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7" name="テキスト ボックス 6"/>
          <p:cNvSpPr txBox="1"/>
          <p:nvPr/>
        </p:nvSpPr>
        <p:spPr>
          <a:xfrm>
            <a:off x="237581" y="1804598"/>
            <a:ext cx="1710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 smtClean="0">
                <a:solidFill>
                  <a:schemeClr val="tx2"/>
                </a:solidFill>
              </a:rPr>
              <a:t>YouTube</a:t>
            </a:r>
            <a:r>
              <a:rPr kumimoji="1" lang="ja-JP" altLang="en-US" dirty="0" smtClean="0">
                <a:solidFill>
                  <a:schemeClr val="tx2"/>
                </a:solidFill>
              </a:rPr>
              <a:t>データ</a:t>
            </a:r>
            <a:endParaRPr kumimoji="1" lang="en-US" altLang="ja-JP" dirty="0" smtClean="0">
              <a:solidFill>
                <a:schemeClr val="tx2"/>
              </a:solidFill>
            </a:endParaRPr>
          </a:p>
          <a:p>
            <a:pPr algn="ctr"/>
            <a:r>
              <a:rPr kumimoji="1" lang="ja-JP" altLang="en-US" dirty="0" smtClean="0">
                <a:solidFill>
                  <a:schemeClr val="tx2"/>
                </a:solidFill>
              </a:rPr>
              <a:t>（配列データ）</a:t>
            </a:r>
            <a:endParaRPr kumimoji="1" lang="ja-JP" altLang="en-US" dirty="0">
              <a:solidFill>
                <a:schemeClr val="tx2"/>
              </a:solidFill>
            </a:endParaRPr>
          </a:p>
        </p:txBody>
      </p:sp>
      <p:sp>
        <p:nvSpPr>
          <p:cNvPr id="8" name="左右矢印吹き出し 7"/>
          <p:cNvSpPr/>
          <p:nvPr/>
        </p:nvSpPr>
        <p:spPr>
          <a:xfrm>
            <a:off x="2154689" y="982975"/>
            <a:ext cx="2365915" cy="1293639"/>
          </a:xfrm>
          <a:prstGeom prst="leftRightArrowCallout">
            <a:avLst>
              <a:gd name="adj1" fmla="val 25000"/>
              <a:gd name="adj2" fmla="val 25000"/>
              <a:gd name="adj3" fmla="val 25000"/>
              <a:gd name="adj4" fmla="val 27535"/>
            </a:avLst>
          </a:prstGeom>
          <a:solidFill>
            <a:srgbClr val="336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kumimoji="1" lang="ja-JP" altLang="en-US" dirty="0" smtClean="0"/>
              <a:t>アダプター</a:t>
            </a:r>
            <a:endParaRPr kumimoji="1" lang="ja-JP" altLang="en-US" dirty="0"/>
          </a:p>
        </p:txBody>
      </p:sp>
      <p:sp>
        <p:nvSpPr>
          <p:cNvPr id="11" name="平行四辺形 10"/>
          <p:cNvSpPr/>
          <p:nvPr/>
        </p:nvSpPr>
        <p:spPr>
          <a:xfrm rot="5400000">
            <a:off x="5267577" y="1836088"/>
            <a:ext cx="1151034" cy="459482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平行四辺形 11"/>
          <p:cNvSpPr/>
          <p:nvPr/>
        </p:nvSpPr>
        <p:spPr>
          <a:xfrm rot="5400000" flipH="1">
            <a:off x="6519240" y="1836088"/>
            <a:ext cx="1151034" cy="459482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/>
        </p:nvSpPr>
        <p:spPr>
          <a:xfrm>
            <a:off x="6219986" y="1667239"/>
            <a:ext cx="547988" cy="103499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/>
          <p:cNvSpPr/>
          <p:nvPr/>
        </p:nvSpPr>
        <p:spPr>
          <a:xfrm>
            <a:off x="6289572" y="1745759"/>
            <a:ext cx="410440" cy="71700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/>
          <p:cNvSpPr/>
          <p:nvPr/>
        </p:nvSpPr>
        <p:spPr>
          <a:xfrm>
            <a:off x="6289572" y="2462766"/>
            <a:ext cx="410440" cy="218381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dirty="0" smtClean="0">
                <a:solidFill>
                  <a:schemeClr val="tx1"/>
                </a:solidFill>
              </a:rPr>
              <a:t>AAA</a:t>
            </a:r>
            <a:endParaRPr kumimoji="1" lang="ja-JP" altLang="en-US" sz="800" dirty="0">
              <a:solidFill>
                <a:schemeClr val="tx1"/>
              </a:solidFill>
            </a:endParaRPr>
          </a:p>
        </p:txBody>
      </p:sp>
      <p:sp>
        <p:nvSpPr>
          <p:cNvPr id="19" name="平行四辺形 18"/>
          <p:cNvSpPr/>
          <p:nvPr/>
        </p:nvSpPr>
        <p:spPr>
          <a:xfrm rot="5400000">
            <a:off x="5426531" y="1856100"/>
            <a:ext cx="828000" cy="324000"/>
          </a:xfrm>
          <a:prstGeom prst="parallelogram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平行四辺形 19"/>
          <p:cNvSpPr/>
          <p:nvPr/>
        </p:nvSpPr>
        <p:spPr>
          <a:xfrm rot="5400000" flipH="1">
            <a:off x="6682822" y="1854518"/>
            <a:ext cx="823870" cy="323034"/>
          </a:xfrm>
          <a:prstGeom prst="parallelogram">
            <a:avLst/>
          </a:prstGeom>
          <a:solidFill>
            <a:srgbClr val="F3E4E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/>
          <p:cNvSpPr txBox="1"/>
          <p:nvPr/>
        </p:nvSpPr>
        <p:spPr>
          <a:xfrm rot="900000">
            <a:off x="5660592" y="2369764"/>
            <a:ext cx="36500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800" dirty="0" smtClean="0"/>
              <a:t>BBB</a:t>
            </a:r>
            <a:endParaRPr kumimoji="1" lang="ja-JP" altLang="en-US" sz="800" dirty="0"/>
          </a:p>
        </p:txBody>
      </p:sp>
      <p:sp>
        <p:nvSpPr>
          <p:cNvPr id="23" name="テキスト ボックス 22"/>
          <p:cNvSpPr txBox="1"/>
          <p:nvPr/>
        </p:nvSpPr>
        <p:spPr>
          <a:xfrm rot="20668873">
            <a:off x="6938115" y="2370993"/>
            <a:ext cx="3642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800" dirty="0" smtClean="0"/>
              <a:t>CCC</a:t>
            </a:r>
            <a:endParaRPr kumimoji="1" lang="ja-JP" altLang="en-US" sz="800" dirty="0"/>
          </a:p>
        </p:txBody>
      </p:sp>
      <p:sp>
        <p:nvSpPr>
          <p:cNvPr id="24" name="正方形/長方形 23"/>
          <p:cNvSpPr/>
          <p:nvPr/>
        </p:nvSpPr>
        <p:spPr>
          <a:xfrm>
            <a:off x="5463242" y="658167"/>
            <a:ext cx="2026684" cy="269666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/>
          <p:cNvSpPr/>
          <p:nvPr/>
        </p:nvSpPr>
        <p:spPr>
          <a:xfrm>
            <a:off x="6628803" y="3573016"/>
            <a:ext cx="2026684" cy="2513984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6" name="正方形/長方形 25"/>
          <p:cNvSpPr/>
          <p:nvPr/>
        </p:nvSpPr>
        <p:spPr>
          <a:xfrm>
            <a:off x="6628803" y="3573016"/>
            <a:ext cx="2026684" cy="269666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8" name="直線コネクタ 27"/>
          <p:cNvCxnSpPr/>
          <p:nvPr/>
        </p:nvCxnSpPr>
        <p:spPr>
          <a:xfrm>
            <a:off x="6628803" y="4575450"/>
            <a:ext cx="2026684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/>
          <p:cNvCxnSpPr/>
          <p:nvPr/>
        </p:nvCxnSpPr>
        <p:spPr>
          <a:xfrm>
            <a:off x="6628803" y="4197408"/>
            <a:ext cx="2026684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直線コネクタ 33"/>
          <p:cNvCxnSpPr/>
          <p:nvPr/>
        </p:nvCxnSpPr>
        <p:spPr>
          <a:xfrm>
            <a:off x="6628803" y="4953492"/>
            <a:ext cx="2026684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直線コネクタ 34"/>
          <p:cNvCxnSpPr/>
          <p:nvPr/>
        </p:nvCxnSpPr>
        <p:spPr>
          <a:xfrm>
            <a:off x="6628803" y="5331534"/>
            <a:ext cx="2026684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直線コネクタ 35"/>
          <p:cNvCxnSpPr/>
          <p:nvPr/>
        </p:nvCxnSpPr>
        <p:spPr>
          <a:xfrm>
            <a:off x="6628803" y="5709576"/>
            <a:ext cx="2026684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テキスト ボックス 36"/>
          <p:cNvSpPr txBox="1"/>
          <p:nvPr/>
        </p:nvSpPr>
        <p:spPr>
          <a:xfrm>
            <a:off x="6673665" y="3842682"/>
            <a:ext cx="611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AAA</a:t>
            </a:r>
            <a:endParaRPr kumimoji="1" lang="ja-JP" altLang="en-US" dirty="0"/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6673665" y="4221088"/>
            <a:ext cx="590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BBB</a:t>
            </a:r>
            <a:endParaRPr kumimoji="1" lang="ja-JP" altLang="en-US" dirty="0"/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6673665" y="4581128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CCC</a:t>
            </a:r>
            <a:endParaRPr kumimoji="1" lang="ja-JP" altLang="en-US" dirty="0"/>
          </a:p>
        </p:txBody>
      </p:sp>
      <p:sp>
        <p:nvSpPr>
          <p:cNvPr id="40" name="テキスト ボックス 39"/>
          <p:cNvSpPr txBox="1"/>
          <p:nvPr/>
        </p:nvSpPr>
        <p:spPr>
          <a:xfrm>
            <a:off x="6673665" y="4941168"/>
            <a:ext cx="62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DDD</a:t>
            </a:r>
            <a:endParaRPr kumimoji="1" lang="ja-JP" altLang="en-US" dirty="0"/>
          </a:p>
        </p:txBody>
      </p:sp>
      <p:sp>
        <p:nvSpPr>
          <p:cNvPr id="41" name="テキスト ボックス 40"/>
          <p:cNvSpPr txBox="1"/>
          <p:nvPr/>
        </p:nvSpPr>
        <p:spPr>
          <a:xfrm>
            <a:off x="6673665" y="5301208"/>
            <a:ext cx="54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EEE</a:t>
            </a:r>
            <a:endParaRPr kumimoji="1" lang="ja-JP" altLang="en-US" dirty="0"/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6673665" y="5733256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FFF</a:t>
            </a:r>
            <a:endParaRPr kumimoji="1" lang="ja-JP" altLang="en-US" dirty="0"/>
          </a:p>
        </p:txBody>
      </p:sp>
      <p:sp>
        <p:nvSpPr>
          <p:cNvPr id="44" name="テキスト ボックス 43"/>
          <p:cNvSpPr txBox="1"/>
          <p:nvPr/>
        </p:nvSpPr>
        <p:spPr>
          <a:xfrm>
            <a:off x="70415" y="3068960"/>
            <a:ext cx="404051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 smtClean="0">
                <a:solidFill>
                  <a:schemeClr val="tx2"/>
                </a:solidFill>
              </a:rPr>
              <a:t>ListView</a:t>
            </a:r>
            <a:r>
              <a:rPr kumimoji="1" lang="ja-JP" altLang="en-US" dirty="0" smtClean="0">
                <a:solidFill>
                  <a:schemeClr val="tx2"/>
                </a:solidFill>
              </a:rPr>
              <a:t>は、データと画面とをアダプター</a:t>
            </a:r>
            <a:endParaRPr kumimoji="1" lang="en-US" altLang="ja-JP" dirty="0" smtClean="0">
              <a:solidFill>
                <a:schemeClr val="tx2"/>
              </a:solidFill>
            </a:endParaRPr>
          </a:p>
          <a:p>
            <a:r>
              <a:rPr kumimoji="1" lang="ja-JP" altLang="en-US" dirty="0" smtClean="0">
                <a:solidFill>
                  <a:schemeClr val="tx2"/>
                </a:solidFill>
              </a:rPr>
              <a:t>で接続する</a:t>
            </a:r>
            <a:endParaRPr kumimoji="1" lang="en-US" altLang="ja-JP" dirty="0" smtClean="0">
              <a:solidFill>
                <a:schemeClr val="tx2"/>
              </a:solidFill>
            </a:endParaRPr>
          </a:p>
          <a:p>
            <a:endParaRPr kumimoji="1" lang="en-US" altLang="ja-JP" dirty="0">
              <a:solidFill>
                <a:schemeClr val="tx2"/>
              </a:solidFill>
            </a:endParaRPr>
          </a:p>
          <a:p>
            <a:r>
              <a:rPr kumimoji="1" lang="ja-JP" altLang="en-US" dirty="0" smtClean="0">
                <a:solidFill>
                  <a:schemeClr val="tx2"/>
                </a:solidFill>
              </a:rPr>
              <a:t>データは、アダプタだけと接触するし</a:t>
            </a:r>
            <a:endParaRPr kumimoji="1" lang="en-US" altLang="ja-JP" dirty="0" smtClean="0">
              <a:solidFill>
                <a:schemeClr val="tx2"/>
              </a:solidFill>
            </a:endParaRPr>
          </a:p>
          <a:p>
            <a:r>
              <a:rPr kumimoji="1" lang="ja-JP" altLang="en-US" dirty="0" smtClean="0">
                <a:solidFill>
                  <a:schemeClr val="tx2"/>
                </a:solidFill>
              </a:rPr>
              <a:t>画面もアダプタだけと接触する。</a:t>
            </a:r>
            <a:endParaRPr kumimoji="1" lang="en-US" altLang="ja-JP" dirty="0" smtClean="0">
              <a:solidFill>
                <a:schemeClr val="tx2"/>
              </a:solidFill>
            </a:endParaRPr>
          </a:p>
          <a:p>
            <a:endParaRPr kumimoji="1" lang="en-US" altLang="ja-JP" dirty="0">
              <a:solidFill>
                <a:schemeClr val="tx2"/>
              </a:solidFill>
            </a:endParaRPr>
          </a:p>
          <a:p>
            <a:r>
              <a:rPr kumimoji="1" lang="en-US" altLang="ja-JP" dirty="0" smtClean="0">
                <a:solidFill>
                  <a:schemeClr val="tx2"/>
                </a:solidFill>
              </a:rPr>
              <a:t>=&gt;</a:t>
            </a:r>
            <a:r>
              <a:rPr kumimoji="1" lang="ja-JP" altLang="en-US" dirty="0" smtClean="0">
                <a:solidFill>
                  <a:schemeClr val="tx2"/>
                </a:solidFill>
              </a:rPr>
              <a:t>データから見れば、</a:t>
            </a:r>
            <a:r>
              <a:rPr kumimoji="1" lang="en-US" altLang="ja-JP" dirty="0" err="1" smtClean="0">
                <a:solidFill>
                  <a:schemeClr val="tx2"/>
                </a:solidFill>
              </a:rPr>
              <a:t>ListView</a:t>
            </a:r>
            <a:r>
              <a:rPr kumimoji="1" lang="ja-JP" altLang="en-US" dirty="0" smtClean="0">
                <a:solidFill>
                  <a:schemeClr val="tx2"/>
                </a:solidFill>
              </a:rPr>
              <a:t>がどんな</a:t>
            </a:r>
            <a:endParaRPr kumimoji="1" lang="en-US" altLang="ja-JP" dirty="0" smtClean="0">
              <a:solidFill>
                <a:schemeClr val="tx2"/>
              </a:solidFill>
            </a:endParaRPr>
          </a:p>
          <a:p>
            <a:r>
              <a:rPr kumimoji="1" lang="ja-JP" altLang="en-US" dirty="0" smtClean="0">
                <a:solidFill>
                  <a:schemeClr val="tx2"/>
                </a:solidFill>
              </a:rPr>
              <a:t>見た目でも関係ない。</a:t>
            </a:r>
            <a:endParaRPr kumimoji="1" lang="en-US" altLang="ja-JP" dirty="0" smtClean="0">
              <a:solidFill>
                <a:schemeClr val="tx2"/>
              </a:solidFill>
            </a:endParaRPr>
          </a:p>
        </p:txBody>
      </p:sp>
      <p:sp>
        <p:nvSpPr>
          <p:cNvPr id="45" name="テキスト ボックス 44"/>
          <p:cNvSpPr txBox="1"/>
          <p:nvPr/>
        </p:nvSpPr>
        <p:spPr>
          <a:xfrm>
            <a:off x="4349056" y="3207406"/>
            <a:ext cx="2106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 err="1" smtClean="0">
                <a:solidFill>
                  <a:schemeClr val="tx2"/>
                </a:solidFill>
              </a:rPr>
              <a:t>StaggeredGridView</a:t>
            </a:r>
            <a:endParaRPr kumimoji="1" lang="ja-JP" alt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1099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dirty="0" smtClean="0"/>
              <a:t>今日、使ったライブラリ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556686" y="835095"/>
            <a:ext cx="808934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kumimoji="1" lang="en-US" altLang="ja-JP" dirty="0" err="1" smtClean="0">
                <a:latin typeface="Hiragino Sans GB W3"/>
                <a:ea typeface="Hiragino Sans GB W3"/>
                <a:cs typeface="Hiragino Sans GB W3"/>
              </a:rPr>
              <a:t>ButterKnife</a:t>
            </a:r>
            <a:endParaRPr kumimoji="1" lang="en-US" altLang="ja-JP" dirty="0" smtClean="0">
              <a:latin typeface="Hiragino Sans GB W3"/>
              <a:ea typeface="Hiragino Sans GB W3"/>
              <a:cs typeface="Hiragino Sans GB W3"/>
            </a:endParaRPr>
          </a:p>
          <a:p>
            <a:pPr marL="742950" lvl="1" indent="-285750">
              <a:buFont typeface="Arial"/>
              <a:buChar char="•"/>
            </a:pP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@</a:t>
            </a:r>
            <a:r>
              <a:rPr kumimoji="1" lang="en-US" altLang="ja-JP" dirty="0" err="1" smtClean="0">
                <a:latin typeface="Hiragino Sans GB W3"/>
                <a:ea typeface="Hiragino Sans GB W3"/>
                <a:cs typeface="Hiragino Sans GB W3"/>
              </a:rPr>
              <a:t>OnClick</a:t>
            </a: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、</a:t>
            </a: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@</a:t>
            </a:r>
            <a:r>
              <a:rPr kumimoji="1" lang="en-US" altLang="ja-JP" dirty="0" err="1" smtClean="0">
                <a:latin typeface="Hiragino Sans GB W3"/>
                <a:ea typeface="Hiragino Sans GB W3"/>
                <a:cs typeface="Hiragino Sans GB W3"/>
              </a:rPr>
              <a:t>OnItemClick</a:t>
            </a: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など</a:t>
            </a:r>
            <a:endParaRPr kumimoji="1" lang="en-US" altLang="ja-JP" dirty="0" smtClean="0">
              <a:latin typeface="Hiragino Sans GB W3"/>
              <a:ea typeface="Hiragino Sans GB W3"/>
              <a:cs typeface="Hiragino Sans GB W3"/>
            </a:endParaRPr>
          </a:p>
          <a:p>
            <a:pPr marL="285750" indent="-285750">
              <a:buFont typeface="Arial"/>
              <a:buChar char="•"/>
            </a:pP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Picasso</a:t>
            </a:r>
          </a:p>
          <a:p>
            <a:pPr marL="742950" lvl="1" indent="-285750">
              <a:buFont typeface="Arial"/>
              <a:buChar char="•"/>
            </a:pP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画像のダウンロードと表示</a:t>
            </a:r>
            <a:endParaRPr kumimoji="1" lang="en-US" altLang="ja-JP" dirty="0" smtClean="0">
              <a:latin typeface="Hiragino Sans GB W3"/>
              <a:ea typeface="Hiragino Sans GB W3"/>
              <a:cs typeface="Hiragino Sans GB W3"/>
            </a:endParaRPr>
          </a:p>
          <a:p>
            <a:pPr marL="285750" indent="-285750">
              <a:buFont typeface="Arial"/>
              <a:buChar char="•"/>
            </a:pPr>
            <a:r>
              <a:rPr kumimoji="1" lang="en-US" altLang="ja-JP" dirty="0" err="1" smtClean="0">
                <a:latin typeface="Hiragino Sans GB W3"/>
                <a:ea typeface="Hiragino Sans GB W3"/>
                <a:cs typeface="Hiragino Sans GB W3"/>
              </a:rPr>
              <a:t>StaggeredGridView</a:t>
            </a:r>
            <a:endParaRPr kumimoji="1" lang="en-US" altLang="ja-JP" dirty="0" smtClean="0">
              <a:latin typeface="Hiragino Sans GB W3"/>
              <a:ea typeface="Hiragino Sans GB W3"/>
              <a:cs typeface="Hiragino Sans GB W3"/>
            </a:endParaRPr>
          </a:p>
          <a:p>
            <a:pPr marL="742950" lvl="1" indent="-285750">
              <a:buFont typeface="Arial"/>
              <a:buChar char="•"/>
            </a:pPr>
            <a:r>
              <a:rPr kumimoji="1" lang="en-US" altLang="ja-JP" dirty="0" err="1" smtClean="0">
                <a:latin typeface="Hiragino Sans GB W3"/>
                <a:ea typeface="Hiragino Sans GB W3"/>
                <a:cs typeface="Hiragino Sans GB W3"/>
              </a:rPr>
              <a:t>Pinterest</a:t>
            </a: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風の</a:t>
            </a:r>
            <a:r>
              <a:rPr kumimoji="1" lang="en-US" altLang="ja-JP" dirty="0" err="1" smtClean="0">
                <a:latin typeface="Hiragino Sans GB W3"/>
                <a:ea typeface="Hiragino Sans GB W3"/>
                <a:cs typeface="Hiragino Sans GB W3"/>
              </a:rPr>
              <a:t>ListView</a:t>
            </a:r>
            <a:endParaRPr kumimoji="1" lang="en-US" altLang="ja-JP" dirty="0" smtClean="0">
              <a:latin typeface="Hiragino Sans GB W3"/>
              <a:ea typeface="Hiragino Sans GB W3"/>
              <a:cs typeface="Hiragino Sans GB W3"/>
            </a:endParaRPr>
          </a:p>
          <a:p>
            <a:pPr marL="285750" indent="-285750">
              <a:buFont typeface="Arial"/>
              <a:buChar char="•"/>
            </a:pPr>
            <a:endParaRPr kumimoji="1" lang="en-US" altLang="ja-JP" dirty="0">
              <a:latin typeface="Hiragino Sans GB W3"/>
              <a:ea typeface="Hiragino Sans GB W3"/>
              <a:cs typeface="Hiragino Sans GB W3"/>
            </a:endParaRPr>
          </a:p>
          <a:p>
            <a:pPr marL="285750" indent="-285750">
              <a:buFont typeface="Arial"/>
              <a:buChar char="•"/>
            </a:pPr>
            <a:endParaRPr kumimoji="1" lang="en-US" altLang="ja-JP" dirty="0" smtClean="0">
              <a:latin typeface="Hiragino Sans GB W3"/>
              <a:ea typeface="Hiragino Sans GB W3"/>
              <a:cs typeface="Hiragino Sans GB W3"/>
            </a:endParaRPr>
          </a:p>
          <a:p>
            <a:pPr marL="285750" indent="-285750">
              <a:buFont typeface="Arial"/>
              <a:buChar char="•"/>
            </a:pP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Retrofit</a:t>
            </a:r>
          </a:p>
          <a:p>
            <a:pPr marL="742950" lvl="1" indent="-285750">
              <a:buFont typeface="Arial"/>
              <a:buChar char="•"/>
            </a:pP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REST</a:t>
            </a: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クライアント実装サポート</a:t>
            </a:r>
            <a:endParaRPr kumimoji="1" lang="en-US" altLang="ja-JP" dirty="0" smtClean="0">
              <a:latin typeface="Hiragino Sans GB W3"/>
              <a:ea typeface="Hiragino Sans GB W3"/>
              <a:cs typeface="Hiragino Sans GB W3"/>
            </a:endParaRPr>
          </a:p>
          <a:p>
            <a:pPr marL="285750" indent="-285750">
              <a:buFont typeface="Arial"/>
              <a:buChar char="•"/>
            </a:pPr>
            <a:r>
              <a:rPr kumimoji="1" lang="en-US" altLang="ja-JP" dirty="0" err="1" smtClean="0">
                <a:latin typeface="Hiragino Sans GB W3"/>
                <a:ea typeface="Hiragino Sans GB W3"/>
                <a:cs typeface="Hiragino Sans GB W3"/>
              </a:rPr>
              <a:t>EventBus</a:t>
            </a:r>
            <a:endParaRPr kumimoji="1" lang="en-US" altLang="ja-JP" dirty="0" smtClean="0">
              <a:latin typeface="Hiragino Sans GB W3"/>
              <a:ea typeface="Hiragino Sans GB W3"/>
              <a:cs typeface="Hiragino Sans GB W3"/>
            </a:endParaRPr>
          </a:p>
          <a:p>
            <a:pPr marL="742950" lvl="1" indent="-285750">
              <a:buFont typeface="Arial"/>
              <a:buChar char="•"/>
            </a:pP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スレッド間、オブジェクト間通信をスマートに実装</a:t>
            </a:r>
            <a:endParaRPr kumimoji="1" lang="en-US" altLang="ja-JP" dirty="0" smtClean="0">
              <a:latin typeface="Hiragino Sans GB W3"/>
              <a:ea typeface="Hiragino Sans GB W3"/>
              <a:cs typeface="Hiragino Sans GB W3"/>
            </a:endParaRPr>
          </a:p>
          <a:p>
            <a:pPr marL="285750" indent="-285750">
              <a:buFont typeface="Arial"/>
              <a:buChar char="•"/>
            </a:pPr>
            <a:r>
              <a:rPr kumimoji="1" lang="en-US" altLang="ja-JP" dirty="0" err="1" smtClean="0">
                <a:latin typeface="Hiragino Sans GB W3"/>
                <a:ea typeface="Hiragino Sans GB W3"/>
                <a:cs typeface="Hiragino Sans GB W3"/>
              </a:rPr>
              <a:t>OkHttp</a:t>
            </a:r>
            <a:endParaRPr kumimoji="1" lang="en-US" altLang="ja-JP" dirty="0" smtClean="0">
              <a:latin typeface="Hiragino Sans GB W3"/>
              <a:ea typeface="Hiragino Sans GB W3"/>
              <a:cs typeface="Hiragino Sans GB W3"/>
            </a:endParaRPr>
          </a:p>
          <a:p>
            <a:pPr marL="742950" lvl="1" indent="-285750">
              <a:buFont typeface="Arial"/>
              <a:buChar char="•"/>
            </a:pP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モダンなプロトコル</a:t>
            </a: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(HTTP/2</a:t>
            </a: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、</a:t>
            </a: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SPDY)</a:t>
            </a: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や</a:t>
            </a: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TLS(SNI</a:t>
            </a: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、</a:t>
            </a: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ALPN)</a:t>
            </a: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を</a:t>
            </a: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/>
            </a:r>
            <a:b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</a:b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サポートする通信ライブラリ</a:t>
            </a:r>
            <a:endParaRPr kumimoji="1" lang="ja-JP" altLang="en-US" dirty="0">
              <a:latin typeface="Hiragino Sans GB W3"/>
              <a:ea typeface="Hiragino Sans GB W3"/>
              <a:cs typeface="Hiragino Sans GB W3"/>
            </a:endParaRPr>
          </a:p>
        </p:txBody>
      </p:sp>
    </p:spTree>
    <p:extLst>
      <p:ext uri="{BB962C8B-B14F-4D97-AF65-F5344CB8AC3E}">
        <p14:creationId xmlns:p14="http://schemas.microsoft.com/office/powerpoint/2010/main" val="26844879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サブタイトル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 smtClean="0"/>
              <a:t>参考</a:t>
            </a:r>
            <a:endParaRPr kumimoji="1" lang="ja-JP" altLang="en-US" dirty="0"/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cap="none" dirty="0" smtClean="0"/>
              <a:t>Retrofit</a:t>
            </a:r>
            <a:endParaRPr kumimoji="1" lang="ja-JP" altLang="en-US" cap="none" dirty="0"/>
          </a:p>
        </p:txBody>
      </p:sp>
    </p:spTree>
    <p:extLst>
      <p:ext uri="{BB962C8B-B14F-4D97-AF65-F5344CB8AC3E}">
        <p14:creationId xmlns:p14="http://schemas.microsoft.com/office/powerpoint/2010/main" val="21340295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正方形/長方形 80"/>
          <p:cNvSpPr/>
          <p:nvPr/>
        </p:nvSpPr>
        <p:spPr>
          <a:xfrm>
            <a:off x="2087572" y="4218969"/>
            <a:ext cx="6932478" cy="158320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dirty="0" smtClean="0">
                <a:solidFill>
                  <a:schemeClr val="tx1"/>
                </a:solidFill>
              </a:rPr>
              <a:t>Retrofit</a:t>
            </a:r>
            <a:r>
              <a:rPr kumimoji="1" lang="ja-JP" altLang="en-US" dirty="0" smtClean="0">
                <a:solidFill>
                  <a:schemeClr val="tx1"/>
                </a:solidFill>
              </a:rPr>
              <a:t>がやってくれる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参考：</a:t>
            </a: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YouTube API</a:t>
            </a: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の呼び出し</a:t>
            </a: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(Retrofit)</a:t>
            </a:r>
            <a:endParaRPr kumimoji="1" lang="ja-JP" altLang="en-US" dirty="0"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3" name="雲 2"/>
          <p:cNvSpPr/>
          <p:nvPr/>
        </p:nvSpPr>
        <p:spPr>
          <a:xfrm>
            <a:off x="5227627" y="722009"/>
            <a:ext cx="2565974" cy="1452717"/>
          </a:xfrm>
          <a:prstGeom prst="cloud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>
                <a:solidFill>
                  <a:srgbClr val="2E2224"/>
                </a:solidFill>
                <a:latin typeface="Hiragino Sans GB W3"/>
                <a:ea typeface="Hiragino Sans GB W3"/>
                <a:cs typeface="Hiragino Sans GB W3"/>
              </a:rPr>
              <a:t>YouTube API</a:t>
            </a:r>
            <a:endParaRPr kumimoji="1" lang="ja-JP" altLang="en-US" dirty="0">
              <a:solidFill>
                <a:srgbClr val="2E2224"/>
              </a:solidFill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4" name="左矢印 3"/>
          <p:cNvSpPr/>
          <p:nvPr/>
        </p:nvSpPr>
        <p:spPr>
          <a:xfrm>
            <a:off x="2913903" y="1322233"/>
            <a:ext cx="2061477" cy="252269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5" name="角丸四角形 4"/>
          <p:cNvSpPr/>
          <p:nvPr/>
        </p:nvSpPr>
        <p:spPr>
          <a:xfrm>
            <a:off x="721952" y="1071631"/>
            <a:ext cx="1704850" cy="75347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クライアント</a:t>
            </a:r>
            <a:endParaRPr kumimoji="1" lang="ja-JP" altLang="en-US" dirty="0"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340115" y="1600920"/>
            <a:ext cx="1635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JSON</a:t>
            </a: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データ</a:t>
            </a:r>
            <a:endParaRPr kumimoji="1" lang="ja-JP" altLang="en-US" dirty="0"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721953" y="2189882"/>
            <a:ext cx="80371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 smtClean="0">
                <a:latin typeface="Hiragino Sans GB W3"/>
                <a:ea typeface="Hiragino Sans GB W3"/>
                <a:cs typeface="Hiragino Sans GB W3"/>
              </a:rPr>
              <a:t>{ title : "</a:t>
            </a:r>
            <a:r>
              <a:rPr kumimoji="1" lang="ja-JP" altLang="en-US" sz="1600" dirty="0" smtClean="0">
                <a:latin typeface="Hiragino Sans GB W3"/>
                <a:ea typeface="Hiragino Sans GB W3"/>
                <a:cs typeface="Hiragino Sans GB W3"/>
              </a:rPr>
              <a:t>裏表ラバーズ</a:t>
            </a:r>
            <a:r>
              <a:rPr kumimoji="1" lang="en-US" altLang="ja-JP" sz="1600" dirty="0" smtClean="0">
                <a:latin typeface="Hiragino Sans GB W3"/>
                <a:ea typeface="Hiragino Sans GB W3"/>
                <a:cs typeface="Hiragino Sans GB W3"/>
              </a:rPr>
              <a:t>", thumbnail : { high : "https://</a:t>
            </a:r>
            <a:r>
              <a:rPr kumimoji="1" lang="en-US" altLang="ja-JP" sz="1600" dirty="0" err="1" smtClean="0">
                <a:latin typeface="Hiragino Sans GB W3"/>
                <a:ea typeface="Hiragino Sans GB W3"/>
                <a:cs typeface="Hiragino Sans GB W3"/>
              </a:rPr>
              <a:t>i.ytmg.com</a:t>
            </a:r>
            <a:r>
              <a:rPr kumimoji="1" lang="en-US" altLang="ja-JP" sz="1600" dirty="0" smtClean="0">
                <a:latin typeface="Hiragino Sans GB W3"/>
                <a:ea typeface="Hiragino Sans GB W3"/>
                <a:cs typeface="Hiragino Sans GB W3"/>
              </a:rPr>
              <a:t>/…/</a:t>
            </a:r>
            <a:r>
              <a:rPr kumimoji="1" lang="en-US" altLang="ja-JP" sz="1600" dirty="0" err="1" smtClean="0">
                <a:latin typeface="Hiragino Sans GB W3"/>
                <a:ea typeface="Hiragino Sans GB W3"/>
                <a:cs typeface="Hiragino Sans GB W3"/>
              </a:rPr>
              <a:t>hoge.jpg</a:t>
            </a:r>
            <a:r>
              <a:rPr kumimoji="1" lang="en-US" altLang="ja-JP" sz="1600" dirty="0" smtClean="0">
                <a:latin typeface="Hiragino Sans GB W3"/>
                <a:ea typeface="Hiragino Sans GB W3"/>
                <a:cs typeface="Hiragino Sans GB W3"/>
              </a:rPr>
              <a:t>"} }</a:t>
            </a:r>
            <a:endParaRPr kumimoji="1" lang="ja-JP" altLang="en-US" sz="1600" dirty="0"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2478991" y="5064387"/>
            <a:ext cx="1722247" cy="591525"/>
          </a:xfrm>
          <a:prstGeom prst="rect">
            <a:avLst/>
          </a:prstGeom>
          <a:solidFill>
            <a:srgbClr val="FF66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URL</a:t>
            </a:r>
            <a:r>
              <a:rPr kumimoji="1" lang="ja-JP" altLang="en-US" dirty="0" smtClean="0"/>
              <a:t>を構築</a:t>
            </a:r>
            <a:endParaRPr kumimoji="1" lang="ja-JP" altLang="en-US" dirty="0"/>
          </a:p>
        </p:txBody>
      </p:sp>
      <p:sp>
        <p:nvSpPr>
          <p:cNvPr id="9" name="正方形/長方形 8"/>
          <p:cNvSpPr/>
          <p:nvPr/>
        </p:nvSpPr>
        <p:spPr>
          <a:xfrm>
            <a:off x="541559" y="3397993"/>
            <a:ext cx="1722247" cy="591525"/>
          </a:xfrm>
          <a:prstGeom prst="rect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Button</a:t>
            </a:r>
            <a:r>
              <a:rPr kumimoji="1" lang="ja-JP" altLang="en-US" dirty="0" smtClean="0"/>
              <a:t>を押す</a:t>
            </a:r>
            <a:endParaRPr kumimoji="1" lang="ja-JP" altLang="en-US" dirty="0"/>
          </a:p>
        </p:txBody>
      </p:sp>
      <p:sp>
        <p:nvSpPr>
          <p:cNvPr id="10" name="正方形/長方形 9"/>
          <p:cNvSpPr/>
          <p:nvPr/>
        </p:nvSpPr>
        <p:spPr>
          <a:xfrm>
            <a:off x="4366503" y="4403270"/>
            <a:ext cx="1722247" cy="591525"/>
          </a:xfrm>
          <a:prstGeom prst="rect">
            <a:avLst/>
          </a:prstGeom>
          <a:solidFill>
            <a:srgbClr val="FF66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HTTP</a:t>
            </a:r>
            <a:r>
              <a:rPr kumimoji="1" lang="ja-JP" altLang="en-US" dirty="0" smtClean="0"/>
              <a:t>通信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ライブラリ</a:t>
            </a:r>
            <a:endParaRPr kumimoji="1" lang="ja-JP" altLang="en-US" dirty="0"/>
          </a:p>
        </p:txBody>
      </p:sp>
      <p:sp>
        <p:nvSpPr>
          <p:cNvPr id="11" name="雲 10"/>
          <p:cNvSpPr/>
          <p:nvPr/>
        </p:nvSpPr>
        <p:spPr>
          <a:xfrm>
            <a:off x="5837306" y="5879911"/>
            <a:ext cx="1720637" cy="804645"/>
          </a:xfrm>
          <a:prstGeom prst="cloud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kumimoji="1" lang="en-US" altLang="ja-JP" dirty="0" smtClean="0">
                <a:solidFill>
                  <a:srgbClr val="2E2224"/>
                </a:solidFill>
                <a:latin typeface="Hiragino Sans GB W3"/>
                <a:ea typeface="Hiragino Sans GB W3"/>
                <a:cs typeface="Hiragino Sans GB W3"/>
              </a:rPr>
              <a:t>Network</a:t>
            </a:r>
            <a:endParaRPr kumimoji="1" lang="ja-JP" altLang="en-US" dirty="0">
              <a:solidFill>
                <a:srgbClr val="2E2224"/>
              </a:solidFill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12" name="正方形/長方形 11"/>
          <p:cNvSpPr/>
          <p:nvPr/>
        </p:nvSpPr>
        <p:spPr>
          <a:xfrm>
            <a:off x="7060712" y="4472862"/>
            <a:ext cx="1722247" cy="591525"/>
          </a:xfrm>
          <a:prstGeom prst="rect">
            <a:avLst/>
          </a:prstGeom>
          <a:solidFill>
            <a:srgbClr val="FF66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JSON</a:t>
            </a:r>
            <a:r>
              <a:rPr kumimoji="1" lang="ja-JP" altLang="en-US" dirty="0" smtClean="0"/>
              <a:t>解析</a:t>
            </a:r>
            <a:endParaRPr kumimoji="1" lang="ja-JP" altLang="en-US" dirty="0"/>
          </a:p>
        </p:txBody>
      </p:sp>
      <p:cxnSp>
        <p:nvCxnSpPr>
          <p:cNvPr id="14" name="曲線コネクタ 13"/>
          <p:cNvCxnSpPr>
            <a:stCxn id="9" idx="2"/>
            <a:endCxn id="8" idx="1"/>
          </p:cNvCxnSpPr>
          <p:nvPr/>
        </p:nvCxnSpPr>
        <p:spPr>
          <a:xfrm rot="16200000" flipH="1">
            <a:off x="1255521" y="4136680"/>
            <a:ext cx="1370632" cy="1076308"/>
          </a:xfrm>
          <a:prstGeom prst="curvedConnector2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曲線コネクタ 14"/>
          <p:cNvCxnSpPr>
            <a:stCxn id="8" idx="0"/>
            <a:endCxn id="10" idx="1"/>
          </p:cNvCxnSpPr>
          <p:nvPr/>
        </p:nvCxnSpPr>
        <p:spPr>
          <a:xfrm rot="5400000" flipH="1" flipV="1">
            <a:off x="3670632" y="4368516"/>
            <a:ext cx="365354" cy="1026388"/>
          </a:xfrm>
          <a:prstGeom prst="curvedConnector2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曲線コネクタ 17"/>
          <p:cNvCxnSpPr>
            <a:stCxn id="10" idx="2"/>
            <a:endCxn id="11" idx="2"/>
          </p:cNvCxnSpPr>
          <p:nvPr/>
        </p:nvCxnSpPr>
        <p:spPr>
          <a:xfrm rot="16200000" flipH="1">
            <a:off x="4891416" y="5331006"/>
            <a:ext cx="1287439" cy="615016"/>
          </a:xfrm>
          <a:prstGeom prst="curvedConnector2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曲線コネクタ 23"/>
          <p:cNvCxnSpPr>
            <a:stCxn id="11" idx="0"/>
            <a:endCxn id="12" idx="2"/>
          </p:cNvCxnSpPr>
          <p:nvPr/>
        </p:nvCxnSpPr>
        <p:spPr>
          <a:xfrm flipV="1">
            <a:off x="7556509" y="5064387"/>
            <a:ext cx="365327" cy="1217847"/>
          </a:xfrm>
          <a:prstGeom prst="curvedConnector2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正方形/長方形 54"/>
          <p:cNvSpPr/>
          <p:nvPr/>
        </p:nvSpPr>
        <p:spPr>
          <a:xfrm>
            <a:off x="4862302" y="2930976"/>
            <a:ext cx="1722247" cy="591525"/>
          </a:xfrm>
          <a:prstGeom prst="rect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画面更新</a:t>
            </a:r>
            <a:endParaRPr kumimoji="1" lang="ja-JP" altLang="en-US" dirty="0"/>
          </a:p>
        </p:txBody>
      </p:sp>
      <p:cxnSp>
        <p:nvCxnSpPr>
          <p:cNvPr id="56" name="曲線コネクタ 55"/>
          <p:cNvCxnSpPr>
            <a:stCxn id="12" idx="0"/>
            <a:endCxn id="55" idx="3"/>
          </p:cNvCxnSpPr>
          <p:nvPr/>
        </p:nvCxnSpPr>
        <p:spPr>
          <a:xfrm rot="16200000" flipV="1">
            <a:off x="6630132" y="3181157"/>
            <a:ext cx="1246123" cy="1337287"/>
          </a:xfrm>
          <a:prstGeom prst="curvedConnector2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ドーナツ 81"/>
          <p:cNvSpPr/>
          <p:nvPr/>
        </p:nvSpPr>
        <p:spPr>
          <a:xfrm>
            <a:off x="7596336" y="3789040"/>
            <a:ext cx="539349" cy="539349"/>
          </a:xfrm>
          <a:prstGeom prst="donut">
            <a:avLst>
              <a:gd name="adj" fmla="val 12210"/>
            </a:avLst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3" name="ドーナツ 82"/>
          <p:cNvSpPr/>
          <p:nvPr/>
        </p:nvSpPr>
        <p:spPr>
          <a:xfrm>
            <a:off x="1619672" y="4941168"/>
            <a:ext cx="539349" cy="539349"/>
          </a:xfrm>
          <a:prstGeom prst="donut">
            <a:avLst>
              <a:gd name="adj" fmla="val 12210"/>
            </a:avLst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4" name="テキスト ボックス 83"/>
          <p:cNvSpPr txBox="1"/>
          <p:nvPr/>
        </p:nvSpPr>
        <p:spPr>
          <a:xfrm>
            <a:off x="802039" y="5360150"/>
            <a:ext cx="1635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>
                <a:solidFill>
                  <a:srgbClr val="FF0000"/>
                </a:solidFill>
                <a:latin typeface="Hiragino Sans GB W3"/>
                <a:ea typeface="Hiragino Sans GB W3"/>
                <a:cs typeface="Hiragino Sans GB W3"/>
              </a:rPr>
              <a:t>入り口</a:t>
            </a:r>
            <a:endParaRPr kumimoji="1" lang="ja-JP" altLang="en-US" dirty="0">
              <a:solidFill>
                <a:srgbClr val="FF0000"/>
              </a:solidFill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85" name="テキスト ボックス 84"/>
          <p:cNvSpPr txBox="1"/>
          <p:nvPr/>
        </p:nvSpPr>
        <p:spPr>
          <a:xfrm>
            <a:off x="8100392" y="3501008"/>
            <a:ext cx="1635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>
                <a:solidFill>
                  <a:srgbClr val="FF0000"/>
                </a:solidFill>
                <a:latin typeface="Hiragino Sans GB W3"/>
                <a:ea typeface="Hiragino Sans GB W3"/>
                <a:cs typeface="Hiragino Sans GB W3"/>
              </a:rPr>
              <a:t>出口</a:t>
            </a:r>
            <a:endParaRPr kumimoji="1" lang="ja-JP" altLang="en-US" dirty="0">
              <a:solidFill>
                <a:srgbClr val="FF0000"/>
              </a:solidFill>
              <a:latin typeface="Hiragino Sans GB W3"/>
              <a:ea typeface="Hiragino Sans GB W3"/>
              <a:cs typeface="Hiragino Sans GB W3"/>
            </a:endParaRPr>
          </a:p>
        </p:txBody>
      </p:sp>
    </p:spTree>
    <p:extLst>
      <p:ext uri="{BB962C8B-B14F-4D97-AF65-F5344CB8AC3E}">
        <p14:creationId xmlns:p14="http://schemas.microsoft.com/office/powerpoint/2010/main" val="679515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参考：</a:t>
            </a: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YouTube API</a:t>
            </a: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の呼び出し</a:t>
            </a: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(Retrofit)</a:t>
            </a:r>
            <a:endParaRPr kumimoji="1" lang="ja-JP" altLang="en-US" dirty="0">
              <a:latin typeface="Hiragino Sans GB W3"/>
              <a:ea typeface="Hiragino Sans GB W3"/>
              <a:cs typeface="Hiragino Sans GB W3"/>
            </a:endParaRPr>
          </a:p>
        </p:txBody>
      </p:sp>
      <p:pic>
        <p:nvPicPr>
          <p:cNvPr id="3" name="図 2" descr="スクリーンショット 2015-07-06 21.55.1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46" y="1360791"/>
            <a:ext cx="8585140" cy="3561475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260946" y="991459"/>
            <a:ext cx="7364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solidFill>
                  <a:schemeClr val="tx2"/>
                </a:solidFill>
              </a:rPr>
              <a:t>Retrofit</a:t>
            </a:r>
            <a:r>
              <a:rPr kumimoji="1" lang="ja-JP" altLang="en-US" dirty="0" smtClean="0">
                <a:solidFill>
                  <a:schemeClr val="tx2"/>
                </a:solidFill>
              </a:rPr>
              <a:t>の入り口は、</a:t>
            </a:r>
            <a:r>
              <a:rPr kumimoji="1" lang="en-US" altLang="ja-JP" dirty="0" smtClean="0">
                <a:solidFill>
                  <a:schemeClr val="tx2"/>
                </a:solidFill>
              </a:rPr>
              <a:t>API</a:t>
            </a:r>
            <a:r>
              <a:rPr kumimoji="1" lang="ja-JP" altLang="en-US" dirty="0" smtClean="0">
                <a:solidFill>
                  <a:schemeClr val="tx2"/>
                </a:solidFill>
              </a:rPr>
              <a:t>の呼び出し方をインタフェースとして定義する</a:t>
            </a:r>
            <a:endParaRPr kumimoji="1" lang="ja-JP" altLang="en-US" dirty="0">
              <a:solidFill>
                <a:schemeClr val="tx2"/>
              </a:solidFill>
            </a:endParaRPr>
          </a:p>
        </p:txBody>
      </p:sp>
      <p:sp>
        <p:nvSpPr>
          <p:cNvPr id="5" name="角丸四角形 4"/>
          <p:cNvSpPr/>
          <p:nvPr/>
        </p:nvSpPr>
        <p:spPr>
          <a:xfrm>
            <a:off x="626272" y="4375549"/>
            <a:ext cx="8298098" cy="21006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583446" y="3786298"/>
            <a:ext cx="5262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 smtClean="0">
                <a:solidFill>
                  <a:schemeClr val="bg1"/>
                </a:solidFill>
                <a:latin typeface="Hiragino Sans GB W3"/>
                <a:ea typeface="Hiragino Sans GB W3"/>
                <a:cs typeface="Hiragino Sans GB W3"/>
              </a:rPr>
              <a:t>URL(</a:t>
            </a:r>
            <a:r>
              <a:rPr kumimoji="1" lang="ja-JP" altLang="en-US" sz="2800" dirty="0" smtClean="0">
                <a:solidFill>
                  <a:schemeClr val="bg1"/>
                </a:solidFill>
                <a:latin typeface="Hiragino Sans GB W3"/>
                <a:ea typeface="Hiragino Sans GB W3"/>
                <a:cs typeface="Hiragino Sans GB W3"/>
              </a:rPr>
              <a:t>パス</a:t>
            </a:r>
            <a:r>
              <a:rPr kumimoji="1" lang="en-US" altLang="ja-JP" sz="2800" dirty="0" smtClean="0">
                <a:solidFill>
                  <a:schemeClr val="bg1"/>
                </a:solidFill>
                <a:latin typeface="Hiragino Sans GB W3"/>
                <a:ea typeface="Hiragino Sans GB W3"/>
                <a:cs typeface="Hiragino Sans GB W3"/>
              </a:rPr>
              <a:t>)</a:t>
            </a:r>
            <a:r>
              <a:rPr kumimoji="1" lang="ja-JP" altLang="en-US" sz="2800" dirty="0" smtClean="0">
                <a:solidFill>
                  <a:schemeClr val="bg1"/>
                </a:solidFill>
                <a:latin typeface="Hiragino Sans GB W3"/>
                <a:ea typeface="Hiragino Sans GB W3"/>
                <a:cs typeface="Hiragino Sans GB W3"/>
              </a:rPr>
              <a:t>と固定のパラメータ</a:t>
            </a:r>
            <a:endParaRPr kumimoji="1" lang="ja-JP" altLang="en-US" sz="2800" dirty="0">
              <a:solidFill>
                <a:schemeClr val="bg1"/>
              </a:solidFill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7" name="角丸四角形 6"/>
          <p:cNvSpPr/>
          <p:nvPr/>
        </p:nvSpPr>
        <p:spPr>
          <a:xfrm>
            <a:off x="1687454" y="4614939"/>
            <a:ext cx="1895992" cy="20425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922306" y="4922266"/>
            <a:ext cx="3148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>
                <a:solidFill>
                  <a:schemeClr val="tx2"/>
                </a:solidFill>
              </a:rPr>
              <a:t>可変のパラメータ</a:t>
            </a:r>
            <a:endParaRPr kumimoji="1" lang="ja-JP" altLang="en-US" sz="2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30387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参考：</a:t>
            </a: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YouTube API</a:t>
            </a: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の呼び出し</a:t>
            </a: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(Retrofit)</a:t>
            </a:r>
            <a:endParaRPr kumimoji="1" lang="ja-JP" altLang="en-US" dirty="0"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60946" y="991459"/>
            <a:ext cx="7364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solidFill>
                  <a:schemeClr val="tx2"/>
                </a:solidFill>
              </a:rPr>
              <a:t>Retrofit</a:t>
            </a:r>
            <a:r>
              <a:rPr kumimoji="1" lang="ja-JP" altLang="en-US" dirty="0" smtClean="0">
                <a:solidFill>
                  <a:schemeClr val="tx2"/>
                </a:solidFill>
              </a:rPr>
              <a:t>の出口は、</a:t>
            </a:r>
            <a:r>
              <a:rPr kumimoji="1" lang="en-US" altLang="ja-JP" dirty="0" smtClean="0">
                <a:solidFill>
                  <a:schemeClr val="tx2"/>
                </a:solidFill>
              </a:rPr>
              <a:t>Callback</a:t>
            </a:r>
            <a:r>
              <a:rPr kumimoji="1" lang="ja-JP" altLang="en-US" dirty="0" smtClean="0">
                <a:solidFill>
                  <a:schemeClr val="tx2"/>
                </a:solidFill>
              </a:rPr>
              <a:t>インタフェースの実装を用意する</a:t>
            </a:r>
            <a:endParaRPr kumimoji="1" lang="ja-JP" altLang="en-US" dirty="0">
              <a:solidFill>
                <a:schemeClr val="tx2"/>
              </a:solidFill>
            </a:endParaRPr>
          </a:p>
        </p:txBody>
      </p:sp>
      <p:pic>
        <p:nvPicPr>
          <p:cNvPr id="9" name="図 8" descr="スクリーンショット 2015-07-06 22.06.3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46" y="1360792"/>
            <a:ext cx="8585140" cy="3891616"/>
          </a:xfrm>
          <a:prstGeom prst="rect">
            <a:avLst/>
          </a:prstGeom>
        </p:spPr>
      </p:pic>
      <p:sp>
        <p:nvSpPr>
          <p:cNvPr id="11" name="角丸四角形 10"/>
          <p:cNvSpPr/>
          <p:nvPr/>
        </p:nvSpPr>
        <p:spPr>
          <a:xfrm>
            <a:off x="2522484" y="3503738"/>
            <a:ext cx="4079462" cy="40207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4522853" y="4207915"/>
            <a:ext cx="52626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 smtClean="0">
                <a:solidFill>
                  <a:schemeClr val="bg1"/>
                </a:solidFill>
                <a:latin typeface="Hiragino Sans GB W3"/>
                <a:ea typeface="Hiragino Sans GB W3"/>
                <a:cs typeface="Hiragino Sans GB W3"/>
              </a:rPr>
              <a:t>Retrofit</a:t>
            </a:r>
            <a:r>
              <a:rPr kumimoji="1" lang="ja-JP" altLang="en-US" sz="2800" dirty="0" smtClean="0">
                <a:solidFill>
                  <a:schemeClr val="bg1"/>
                </a:solidFill>
                <a:latin typeface="Hiragino Sans GB W3"/>
                <a:ea typeface="Hiragino Sans GB W3"/>
                <a:cs typeface="Hiragino Sans GB W3"/>
              </a:rPr>
              <a:t>が</a:t>
            </a:r>
            <a:r>
              <a:rPr kumimoji="1" lang="en-US" altLang="ja-JP" sz="2800" dirty="0" smtClean="0">
                <a:solidFill>
                  <a:schemeClr val="bg1"/>
                </a:solidFill>
                <a:latin typeface="Hiragino Sans GB W3"/>
                <a:ea typeface="Hiragino Sans GB W3"/>
                <a:cs typeface="Hiragino Sans GB W3"/>
              </a:rPr>
              <a:t>JSON</a:t>
            </a:r>
            <a:r>
              <a:rPr kumimoji="1" lang="ja-JP" altLang="en-US" sz="2800" dirty="0" smtClean="0">
                <a:solidFill>
                  <a:schemeClr val="bg1"/>
                </a:solidFill>
                <a:latin typeface="Hiragino Sans GB W3"/>
                <a:ea typeface="Hiragino Sans GB W3"/>
                <a:cs typeface="Hiragino Sans GB W3"/>
              </a:rPr>
              <a:t>データを</a:t>
            </a:r>
            <a:endParaRPr kumimoji="1" lang="en-US" altLang="ja-JP" sz="2800" dirty="0" smtClean="0">
              <a:solidFill>
                <a:schemeClr val="bg1"/>
              </a:solidFill>
              <a:latin typeface="Hiragino Sans GB W3"/>
              <a:ea typeface="Hiragino Sans GB W3"/>
              <a:cs typeface="Hiragino Sans GB W3"/>
            </a:endParaRPr>
          </a:p>
          <a:p>
            <a:r>
              <a:rPr kumimoji="1" lang="en-US" altLang="ja-JP" sz="2800" dirty="0" smtClean="0">
                <a:solidFill>
                  <a:schemeClr val="bg1"/>
                </a:solidFill>
                <a:latin typeface="Hiragino Sans GB W3"/>
                <a:ea typeface="Hiragino Sans GB W3"/>
                <a:cs typeface="Hiragino Sans GB W3"/>
              </a:rPr>
              <a:t>Java</a:t>
            </a:r>
            <a:r>
              <a:rPr kumimoji="1" lang="ja-JP" altLang="en-US" sz="2800" dirty="0" smtClean="0">
                <a:solidFill>
                  <a:schemeClr val="bg1"/>
                </a:solidFill>
                <a:latin typeface="Hiragino Sans GB W3"/>
                <a:ea typeface="Hiragino Sans GB W3"/>
                <a:cs typeface="Hiragino Sans GB W3"/>
              </a:rPr>
              <a:t>オブジェクトに変換</a:t>
            </a:r>
            <a:endParaRPr kumimoji="1" lang="ja-JP" altLang="en-US" sz="2800" dirty="0">
              <a:solidFill>
                <a:schemeClr val="bg1"/>
              </a:solidFill>
              <a:latin typeface="Hiragino Sans GB W3"/>
              <a:ea typeface="Hiragino Sans GB W3"/>
              <a:cs typeface="Hiragino Sans GB W3"/>
            </a:endParaRPr>
          </a:p>
        </p:txBody>
      </p:sp>
    </p:spTree>
    <p:extLst>
      <p:ext uri="{BB962C8B-B14F-4D97-AF65-F5344CB8AC3E}">
        <p14:creationId xmlns:p14="http://schemas.microsoft.com/office/powerpoint/2010/main" val="220005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下矢印 14"/>
          <p:cNvSpPr/>
          <p:nvPr/>
        </p:nvSpPr>
        <p:spPr>
          <a:xfrm>
            <a:off x="7898836" y="102724"/>
            <a:ext cx="995223" cy="6621034"/>
          </a:xfrm>
          <a:prstGeom prst="downArrow">
            <a:avLst/>
          </a:prstGeom>
          <a:solidFill>
            <a:srgbClr val="3366FF">
              <a:alpha val="1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" name="図 5" descr="スクリーンショット 2015-07-06 17.33.3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563" y="915177"/>
            <a:ext cx="2117885" cy="1886707"/>
          </a:xfrm>
          <a:prstGeom prst="rect">
            <a:avLst/>
          </a:prstGeom>
        </p:spPr>
      </p:pic>
      <p:pic>
        <p:nvPicPr>
          <p:cNvPr id="8" name="図 7" descr="スクリーンショット 2015-07-06 17.34.4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4864"/>
            <a:ext cx="4184760" cy="3277832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130535" y="4381"/>
            <a:ext cx="87123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 smtClean="0">
                <a:latin typeface="Hiragino Sans GB W3"/>
                <a:ea typeface="Hiragino Sans GB W3"/>
                <a:cs typeface="Hiragino Sans GB W3"/>
              </a:rPr>
              <a:t>Open an existing Android Studio project</a:t>
            </a:r>
            <a:endParaRPr kumimoji="1" lang="ja-JP" altLang="en-US" sz="2800" dirty="0"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4184760" y="1435950"/>
            <a:ext cx="21011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>
                <a:latin typeface="Hiragino Sans GB W3"/>
                <a:ea typeface="Hiragino Sans GB W3"/>
                <a:cs typeface="Hiragino Sans GB W3"/>
              </a:rPr>
              <a:t>もしくは</a:t>
            </a:r>
            <a:endParaRPr kumimoji="1" lang="ja-JP" altLang="en-US" sz="2800" dirty="0"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11" name="角丸四角形 10"/>
          <p:cNvSpPr/>
          <p:nvPr/>
        </p:nvSpPr>
        <p:spPr>
          <a:xfrm>
            <a:off x="6013516" y="1316736"/>
            <a:ext cx="2745301" cy="29883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6237623" y="2801884"/>
            <a:ext cx="2521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 smtClean="0">
                <a:latin typeface="Hiragino Sans GB W3"/>
                <a:ea typeface="Hiragino Sans GB W3"/>
                <a:cs typeface="Hiragino Sans GB W3"/>
              </a:rPr>
              <a:t>File -&gt; Open</a:t>
            </a:r>
            <a:endParaRPr kumimoji="1" lang="ja-JP" altLang="en-US" sz="2800" dirty="0">
              <a:latin typeface="Hiragino Sans GB W3"/>
              <a:ea typeface="Hiragino Sans GB W3"/>
              <a:cs typeface="Hiragino Sans GB W3"/>
            </a:endParaRPr>
          </a:p>
        </p:txBody>
      </p:sp>
      <p:pic>
        <p:nvPicPr>
          <p:cNvPr id="13" name="図 12" descr="スクリーンショット 2015-07-06 17.39.15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48" t="13686" r="38521" b="67694"/>
          <a:stretch/>
        </p:blipFill>
        <p:spPr>
          <a:xfrm>
            <a:off x="450902" y="4743985"/>
            <a:ext cx="1141022" cy="1092611"/>
          </a:xfrm>
          <a:prstGeom prst="rect">
            <a:avLst/>
          </a:prstGeom>
        </p:spPr>
      </p:pic>
      <p:sp>
        <p:nvSpPr>
          <p:cNvPr id="14" name="テキスト ボックス 13"/>
          <p:cNvSpPr txBox="1"/>
          <p:nvPr/>
        </p:nvSpPr>
        <p:spPr>
          <a:xfrm>
            <a:off x="130535" y="3789878"/>
            <a:ext cx="42208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>
                <a:latin typeface="Hiragino Sans GB W3"/>
                <a:ea typeface="Hiragino Sans GB W3"/>
                <a:cs typeface="Hiragino Sans GB W3"/>
              </a:rPr>
              <a:t>次に、解凍して作成されたディレクトリを選択</a:t>
            </a:r>
            <a:endParaRPr kumimoji="1" lang="ja-JP" altLang="en-US" sz="2800" dirty="0">
              <a:latin typeface="Hiragino Sans GB W3"/>
              <a:ea typeface="Hiragino Sans GB W3"/>
              <a:cs typeface="Hiragino Sans GB W3"/>
            </a:endParaRPr>
          </a:p>
        </p:txBody>
      </p:sp>
      <p:pic>
        <p:nvPicPr>
          <p:cNvPr id="17" name="図 16" descr="スクリーンショット 2015-07-06 17.45.04.pn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571"/>
          <a:stretch/>
        </p:blipFill>
        <p:spPr>
          <a:xfrm>
            <a:off x="5258841" y="4845033"/>
            <a:ext cx="3787763" cy="918529"/>
          </a:xfrm>
          <a:prstGeom prst="rect">
            <a:avLst/>
          </a:prstGeom>
        </p:spPr>
      </p:pic>
      <p:sp>
        <p:nvSpPr>
          <p:cNvPr id="18" name="角丸四角形 17"/>
          <p:cNvSpPr/>
          <p:nvPr/>
        </p:nvSpPr>
        <p:spPr>
          <a:xfrm>
            <a:off x="6685835" y="4659937"/>
            <a:ext cx="849736" cy="124202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6575304" y="4136717"/>
            <a:ext cx="14551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 smtClean="0">
                <a:latin typeface="Hiragino Sans GB W3"/>
                <a:ea typeface="Hiragino Sans GB W3"/>
                <a:cs typeface="Hiragino Sans GB W3"/>
              </a:rPr>
              <a:t>Click</a:t>
            </a:r>
            <a:r>
              <a:rPr kumimoji="1" lang="en-US" altLang="ja-JP" sz="2800" dirty="0">
                <a:latin typeface="Hiragino Sans GB W3"/>
                <a:ea typeface="Hiragino Sans GB W3"/>
                <a:cs typeface="Hiragino Sans GB W3"/>
              </a:rPr>
              <a:t>!</a:t>
            </a:r>
            <a:endParaRPr kumimoji="1" lang="ja-JP" altLang="en-US" sz="2800" dirty="0">
              <a:latin typeface="Hiragino Sans GB W3"/>
              <a:ea typeface="Hiragino Sans GB W3"/>
              <a:cs typeface="Hiragino Sans GB W3"/>
            </a:endParaRPr>
          </a:p>
        </p:txBody>
      </p:sp>
    </p:spTree>
    <p:extLst>
      <p:ext uri="{BB962C8B-B14F-4D97-AF65-F5344CB8AC3E}">
        <p14:creationId xmlns:p14="http://schemas.microsoft.com/office/powerpoint/2010/main" val="2284038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602" y="922590"/>
            <a:ext cx="2617932" cy="4654101"/>
          </a:xfrm>
          <a:prstGeom prst="rect">
            <a:avLst/>
          </a:prstGeom>
        </p:spPr>
      </p:pic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dirty="0" smtClean="0"/>
              <a:t>今日作るアプリの土台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3324243" y="922590"/>
            <a:ext cx="2651924" cy="4654101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dirty="0" smtClean="0">
                <a:solidFill>
                  <a:srgbClr val="000000"/>
                </a:solidFill>
              </a:rPr>
              <a:t>Activity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3436296" y="1428799"/>
            <a:ext cx="2474504" cy="407161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 smtClean="0">
                <a:solidFill>
                  <a:srgbClr val="000000"/>
                </a:solidFill>
              </a:rPr>
              <a:t>Fragment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6" name="正方形/長方形 5"/>
          <p:cNvSpPr/>
          <p:nvPr/>
        </p:nvSpPr>
        <p:spPr>
          <a:xfrm>
            <a:off x="3510998" y="1556792"/>
            <a:ext cx="1596756" cy="36695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 smtClean="0">
                <a:solidFill>
                  <a:srgbClr val="000000"/>
                </a:solidFill>
              </a:rPr>
              <a:t>View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7" name="正方形/長方形 6"/>
          <p:cNvSpPr/>
          <p:nvPr/>
        </p:nvSpPr>
        <p:spPr>
          <a:xfrm>
            <a:off x="5182455" y="1556792"/>
            <a:ext cx="642059" cy="36695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r>
              <a:rPr kumimoji="1" lang="en-US" altLang="ja-JP" dirty="0" smtClean="0">
                <a:solidFill>
                  <a:srgbClr val="000000"/>
                </a:solidFill>
              </a:rPr>
              <a:t>View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302987" y="1055257"/>
            <a:ext cx="259558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Android</a:t>
            </a:r>
            <a:r>
              <a:rPr kumimoji="1" lang="ja-JP" altLang="en-US" dirty="0" smtClean="0"/>
              <a:t>アプリの画面は</a:t>
            </a:r>
            <a:endParaRPr kumimoji="1" lang="en-US" altLang="ja-JP" dirty="0" smtClean="0"/>
          </a:p>
          <a:p>
            <a:r>
              <a:rPr kumimoji="1" lang="ja-JP" altLang="en-US" dirty="0" smtClean="0"/>
              <a:t>要素がツリー構造を形成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Activity</a:t>
            </a:r>
          </a:p>
          <a:p>
            <a:r>
              <a:rPr kumimoji="1" lang="ja-JP" altLang="ja-JP" dirty="0" smtClean="0"/>
              <a:t>　</a:t>
            </a:r>
            <a:r>
              <a:rPr kumimoji="1" lang="en-US" altLang="ja-JP" dirty="0" smtClean="0"/>
              <a:t>└Fragment</a:t>
            </a:r>
          </a:p>
          <a:p>
            <a:r>
              <a:rPr kumimoji="1" lang="ja-JP" altLang="ja-JP" dirty="0" smtClean="0"/>
              <a:t>　</a:t>
            </a:r>
            <a:r>
              <a:rPr kumimoji="1" lang="ja-JP" altLang="ja-JP" dirty="0"/>
              <a:t>　</a:t>
            </a:r>
            <a:r>
              <a:rPr kumimoji="1" lang="ja-JP" altLang="en-US" dirty="0" smtClean="0"/>
              <a:t>　</a:t>
            </a:r>
            <a:r>
              <a:rPr kumimoji="1" lang="en-US" altLang="ja-JP" dirty="0" smtClean="0"/>
              <a:t>├View</a:t>
            </a:r>
          </a:p>
          <a:p>
            <a:r>
              <a:rPr kumimoji="1" lang="ja-JP" altLang="ja-JP" dirty="0"/>
              <a:t>　　</a:t>
            </a:r>
            <a:r>
              <a:rPr kumimoji="1" lang="ja-JP" altLang="en-US" dirty="0" smtClean="0"/>
              <a:t>　</a:t>
            </a:r>
            <a:r>
              <a:rPr kumimoji="1" lang="en-US" altLang="ja-JP" dirty="0" smtClean="0"/>
              <a:t>└View</a:t>
            </a:r>
          </a:p>
        </p:txBody>
      </p:sp>
      <p:sp>
        <p:nvSpPr>
          <p:cNvPr id="9" name="円形吹き出し 8"/>
          <p:cNvSpPr/>
          <p:nvPr/>
        </p:nvSpPr>
        <p:spPr>
          <a:xfrm>
            <a:off x="905762" y="2568102"/>
            <a:ext cx="1045829" cy="612648"/>
          </a:xfrm>
          <a:prstGeom prst="wedgeEllipseCallout">
            <a:avLst>
              <a:gd name="adj1" fmla="val 90774"/>
              <a:gd name="adj2" fmla="val -16462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Click!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70676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dirty="0" smtClean="0"/>
              <a:t>ボタンクリックで何かする</a:t>
            </a:r>
            <a:endParaRPr kumimoji="1" lang="ja-JP" altLang="en-US" dirty="0"/>
          </a:p>
        </p:txBody>
      </p:sp>
      <p:pic>
        <p:nvPicPr>
          <p:cNvPr id="11" name="図 10" descr="スクリーンショット 2015-07-06 18.49.50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6" t="2707" r="39811" b="51279"/>
          <a:stretch/>
        </p:blipFill>
        <p:spPr>
          <a:xfrm>
            <a:off x="334201" y="1701999"/>
            <a:ext cx="8440983" cy="43826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" name="角丸四角形 11"/>
          <p:cNvSpPr/>
          <p:nvPr/>
        </p:nvSpPr>
        <p:spPr>
          <a:xfrm>
            <a:off x="812384" y="3529973"/>
            <a:ext cx="2745301" cy="29883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角丸四角形 12"/>
          <p:cNvSpPr/>
          <p:nvPr/>
        </p:nvSpPr>
        <p:spPr>
          <a:xfrm>
            <a:off x="4276693" y="3996901"/>
            <a:ext cx="4584840" cy="54163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角丸四角形 13"/>
          <p:cNvSpPr/>
          <p:nvPr/>
        </p:nvSpPr>
        <p:spPr>
          <a:xfrm>
            <a:off x="4173978" y="1858372"/>
            <a:ext cx="522916" cy="42957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130535" y="644315"/>
            <a:ext cx="87123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 err="1" smtClean="0">
                <a:latin typeface="Hiragino Sans GB W3"/>
                <a:ea typeface="Hiragino Sans GB W3"/>
                <a:cs typeface="Hiragino Sans GB W3"/>
              </a:rPr>
              <a:t>MainActivityFragment</a:t>
            </a:r>
            <a:r>
              <a:rPr kumimoji="1" lang="ja-JP" altLang="en-US" sz="2800" dirty="0" smtClean="0">
                <a:latin typeface="Hiragino Sans GB W3"/>
                <a:ea typeface="Hiragino Sans GB W3"/>
                <a:cs typeface="Hiragino Sans GB W3"/>
              </a:rPr>
              <a:t>を開いて、</a:t>
            </a:r>
            <a:r>
              <a:rPr kumimoji="1" lang="en-US" altLang="ja-JP" sz="2800" dirty="0" err="1" smtClean="0">
                <a:latin typeface="Hiragino Sans GB W3"/>
                <a:ea typeface="Hiragino Sans GB W3"/>
                <a:cs typeface="Hiragino Sans GB W3"/>
              </a:rPr>
              <a:t>onClickButton</a:t>
            </a:r>
            <a:r>
              <a:rPr kumimoji="1" lang="en-US" altLang="ja-JP" sz="2800" dirty="0" smtClean="0">
                <a:latin typeface="Hiragino Sans GB W3"/>
                <a:ea typeface="Hiragino Sans GB W3"/>
                <a:cs typeface="Hiragino Sans GB W3"/>
              </a:rPr>
              <a:t>()</a:t>
            </a:r>
            <a:r>
              <a:rPr kumimoji="1" lang="ja-JP" altLang="en-US" sz="2800" dirty="0" smtClean="0">
                <a:latin typeface="Hiragino Sans GB W3"/>
                <a:ea typeface="Hiragino Sans GB W3"/>
                <a:cs typeface="Hiragino Sans GB W3"/>
              </a:rPr>
              <a:t>を探す。</a:t>
            </a:r>
            <a:r>
              <a:rPr kumimoji="1" lang="en-US" altLang="ja-JP" sz="2800" dirty="0" err="1" smtClean="0">
                <a:latin typeface="Hiragino Sans GB W3"/>
                <a:ea typeface="Hiragino Sans GB W3"/>
                <a:cs typeface="Hiragino Sans GB W3"/>
              </a:rPr>
              <a:t>Toast.makeText</a:t>
            </a:r>
            <a:r>
              <a:rPr kumimoji="1" lang="en-US" altLang="ja-JP" sz="2800" dirty="0" smtClean="0">
                <a:latin typeface="Hiragino Sans GB W3"/>
                <a:ea typeface="Hiragino Sans GB W3"/>
                <a:cs typeface="Hiragino Sans GB W3"/>
              </a:rPr>
              <a:t>(…</a:t>
            </a:r>
            <a:r>
              <a:rPr kumimoji="1" lang="ja-JP" altLang="en-US" sz="2800" dirty="0" smtClean="0">
                <a:latin typeface="Hiragino Sans GB W3"/>
                <a:ea typeface="Hiragino Sans GB W3"/>
                <a:cs typeface="Hiragino Sans GB W3"/>
              </a:rPr>
              <a:t>のコメントアウト解除</a:t>
            </a:r>
            <a:endParaRPr kumimoji="1" lang="ja-JP" altLang="en-US" sz="2800" dirty="0">
              <a:latin typeface="Hiragino Sans GB W3"/>
              <a:ea typeface="Hiragino Sans GB W3"/>
              <a:cs typeface="Hiragino Sans GB W3"/>
            </a:endParaRPr>
          </a:p>
        </p:txBody>
      </p:sp>
    </p:spTree>
    <p:extLst>
      <p:ext uri="{BB962C8B-B14F-4D97-AF65-F5344CB8AC3E}">
        <p14:creationId xmlns:p14="http://schemas.microsoft.com/office/powerpoint/2010/main" val="1644888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ライブラリ</a:t>
            </a:r>
            <a:r>
              <a:rPr kumimoji="1" lang="en-US" altLang="ja-JP" dirty="0" smtClean="0"/>
              <a:t> - </a:t>
            </a:r>
            <a:r>
              <a:rPr kumimoji="1" lang="en-US" altLang="ja-JP" dirty="0" err="1" smtClean="0"/>
              <a:t>ButterKnife</a:t>
            </a:r>
            <a:endParaRPr kumimoji="1" lang="ja-JP" altLang="en-US" dirty="0"/>
          </a:p>
        </p:txBody>
      </p:sp>
      <p:pic>
        <p:nvPicPr>
          <p:cNvPr id="11" name="図 10" descr="スクリーンショット 2015-07-06 18.49.50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6" t="2707" r="39811" b="51279"/>
          <a:stretch/>
        </p:blipFill>
        <p:spPr>
          <a:xfrm>
            <a:off x="334201" y="1701999"/>
            <a:ext cx="8440983" cy="43826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6" name="テキスト ボックス 15"/>
          <p:cNvSpPr txBox="1"/>
          <p:nvPr/>
        </p:nvSpPr>
        <p:spPr>
          <a:xfrm>
            <a:off x="130535" y="644315"/>
            <a:ext cx="87123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 smtClean="0">
                <a:latin typeface="Hiragino Sans GB W3"/>
                <a:ea typeface="Hiragino Sans GB W3"/>
                <a:cs typeface="Hiragino Sans GB W3"/>
              </a:rPr>
              <a:t>@</a:t>
            </a:r>
            <a:r>
              <a:rPr kumimoji="1" lang="en-US" altLang="ja-JP" sz="2800" dirty="0" err="1" smtClean="0">
                <a:latin typeface="Hiragino Sans GB W3"/>
                <a:ea typeface="Hiragino Sans GB W3"/>
                <a:cs typeface="Hiragino Sans GB W3"/>
              </a:rPr>
              <a:t>OnClick</a:t>
            </a:r>
            <a:r>
              <a:rPr kumimoji="1" lang="ja-JP" altLang="en-US" sz="2800" dirty="0" smtClean="0">
                <a:latin typeface="Hiragino Sans GB W3"/>
                <a:ea typeface="Hiragino Sans GB W3"/>
                <a:cs typeface="Hiragino Sans GB W3"/>
              </a:rPr>
              <a:t>を付けて、ボタンの</a:t>
            </a:r>
            <a:r>
              <a:rPr kumimoji="1" lang="en-US" altLang="ja-JP" sz="2800" dirty="0" smtClean="0">
                <a:latin typeface="Hiragino Sans GB W3"/>
                <a:ea typeface="Hiragino Sans GB W3"/>
                <a:cs typeface="Hiragino Sans GB W3"/>
              </a:rPr>
              <a:t>ID</a:t>
            </a:r>
            <a:r>
              <a:rPr kumimoji="1" lang="ja-JP" altLang="en-US" sz="2800" dirty="0" smtClean="0">
                <a:latin typeface="Hiragino Sans GB W3"/>
                <a:ea typeface="Hiragino Sans GB W3"/>
                <a:cs typeface="Hiragino Sans GB W3"/>
              </a:rPr>
              <a:t>を指定すると、ボタンクリックの挙動を定義するメソッドになる。</a:t>
            </a:r>
            <a:endParaRPr kumimoji="1" lang="ja-JP" altLang="en-US" sz="2800" dirty="0"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2" name="右矢印 1"/>
          <p:cNvSpPr/>
          <p:nvPr/>
        </p:nvSpPr>
        <p:spPr>
          <a:xfrm>
            <a:off x="4114257" y="3366476"/>
            <a:ext cx="669763" cy="365354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角丸四角形 8"/>
          <p:cNvSpPr/>
          <p:nvPr/>
        </p:nvSpPr>
        <p:spPr>
          <a:xfrm>
            <a:off x="4276693" y="4551338"/>
            <a:ext cx="4584840" cy="92027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858293" y="4780814"/>
            <a:ext cx="3418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800" dirty="0" smtClean="0">
                <a:solidFill>
                  <a:schemeClr val="bg1"/>
                </a:solidFill>
                <a:latin typeface="Hiragino Sans GB W3"/>
                <a:ea typeface="Hiragino Sans GB W3"/>
                <a:cs typeface="Hiragino Sans GB W3"/>
              </a:rPr>
              <a:t>次は、このコメントを解除して、実行</a:t>
            </a:r>
            <a:endParaRPr kumimoji="1" lang="ja-JP" altLang="en-US" sz="2800" dirty="0">
              <a:solidFill>
                <a:schemeClr val="bg1"/>
              </a:solidFill>
              <a:latin typeface="Hiragino Sans GB W3"/>
              <a:ea typeface="Hiragino Sans GB W3"/>
              <a:cs typeface="Hiragino Sans GB W3"/>
            </a:endParaRPr>
          </a:p>
        </p:txBody>
      </p:sp>
    </p:spTree>
    <p:extLst>
      <p:ext uri="{BB962C8B-B14F-4D97-AF65-F5344CB8AC3E}">
        <p14:creationId xmlns:p14="http://schemas.microsoft.com/office/powerpoint/2010/main" val="1410761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YouTube</a:t>
            </a: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検索結果を表示</a:t>
            </a:r>
            <a:endParaRPr kumimoji="1" lang="ja-JP" altLang="en-US" dirty="0">
              <a:latin typeface="Hiragino Sans GB W3"/>
              <a:ea typeface="Hiragino Sans GB W3"/>
              <a:cs typeface="Hiragino Sans GB W3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602" y="913892"/>
            <a:ext cx="2617932" cy="4654102"/>
          </a:xfrm>
          <a:prstGeom prst="rect">
            <a:avLst/>
          </a:prstGeom>
        </p:spPr>
      </p:pic>
      <p:sp>
        <p:nvSpPr>
          <p:cNvPr id="5" name="正方形/長方形 4"/>
          <p:cNvSpPr/>
          <p:nvPr/>
        </p:nvSpPr>
        <p:spPr>
          <a:xfrm>
            <a:off x="3324243" y="922590"/>
            <a:ext cx="2651924" cy="4654101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dirty="0" smtClean="0">
                <a:solidFill>
                  <a:srgbClr val="000000"/>
                </a:solidFill>
                <a:latin typeface="Hiragino Sans GB W3"/>
                <a:ea typeface="Hiragino Sans GB W3"/>
                <a:cs typeface="Hiragino Sans GB W3"/>
              </a:rPr>
              <a:t>Activity</a:t>
            </a:r>
            <a:endParaRPr kumimoji="1" lang="ja-JP" altLang="en-US" dirty="0">
              <a:solidFill>
                <a:srgbClr val="000000"/>
              </a:solidFill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6" name="正方形/長方形 5"/>
          <p:cNvSpPr/>
          <p:nvPr/>
        </p:nvSpPr>
        <p:spPr>
          <a:xfrm>
            <a:off x="3436296" y="1428799"/>
            <a:ext cx="2474504" cy="407161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 smtClean="0">
                <a:solidFill>
                  <a:srgbClr val="000000"/>
                </a:solidFill>
                <a:latin typeface="Hiragino Sans GB W3"/>
                <a:ea typeface="Hiragino Sans GB W3"/>
                <a:cs typeface="Hiragino Sans GB W3"/>
              </a:rPr>
              <a:t>Fragment</a:t>
            </a:r>
            <a:endParaRPr kumimoji="1" lang="ja-JP" altLang="en-US" dirty="0">
              <a:solidFill>
                <a:srgbClr val="000000"/>
              </a:solidFill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7" name="正方形/長方形 6"/>
          <p:cNvSpPr/>
          <p:nvPr/>
        </p:nvSpPr>
        <p:spPr>
          <a:xfrm>
            <a:off x="3510998" y="1556792"/>
            <a:ext cx="1596756" cy="36695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 smtClean="0">
                <a:solidFill>
                  <a:srgbClr val="000000"/>
                </a:solidFill>
                <a:latin typeface="Hiragino Sans GB W3"/>
                <a:ea typeface="Hiragino Sans GB W3"/>
                <a:cs typeface="Hiragino Sans GB W3"/>
              </a:rPr>
              <a:t>View</a:t>
            </a:r>
            <a:endParaRPr kumimoji="1" lang="ja-JP" altLang="en-US" dirty="0">
              <a:solidFill>
                <a:srgbClr val="000000"/>
              </a:solidFill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5182455" y="1556792"/>
            <a:ext cx="642059" cy="36695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kumimoji="1" lang="en-US" altLang="ja-JP" dirty="0" smtClean="0">
                <a:solidFill>
                  <a:srgbClr val="000000"/>
                </a:solidFill>
                <a:latin typeface="Hiragino Sans GB W3"/>
                <a:ea typeface="Hiragino Sans GB W3"/>
                <a:cs typeface="Hiragino Sans GB W3"/>
              </a:rPr>
              <a:t>View</a:t>
            </a:r>
            <a:endParaRPr kumimoji="1" lang="ja-JP" altLang="en-US" dirty="0">
              <a:solidFill>
                <a:srgbClr val="000000"/>
              </a:solidFill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6302987" y="1055257"/>
            <a:ext cx="272382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Android</a:t>
            </a: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アプリの画面は</a:t>
            </a:r>
            <a:endParaRPr kumimoji="1" lang="en-US" altLang="ja-JP" dirty="0" smtClean="0">
              <a:latin typeface="Hiragino Sans GB W3"/>
              <a:ea typeface="Hiragino Sans GB W3"/>
              <a:cs typeface="Hiragino Sans GB W3"/>
            </a:endParaRPr>
          </a:p>
          <a:p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要素がツリー構造を形成</a:t>
            </a:r>
            <a:endParaRPr kumimoji="1" lang="en-US" altLang="ja-JP" dirty="0" smtClean="0">
              <a:latin typeface="Hiragino Sans GB W3"/>
              <a:ea typeface="Hiragino Sans GB W3"/>
              <a:cs typeface="Hiragino Sans GB W3"/>
            </a:endParaRPr>
          </a:p>
          <a:p>
            <a:endParaRPr kumimoji="1" lang="en-US" altLang="ja-JP" dirty="0" smtClean="0">
              <a:latin typeface="Hiragino Sans GB W3"/>
              <a:ea typeface="Hiragino Sans GB W3"/>
              <a:cs typeface="Hiragino Sans GB W3"/>
            </a:endParaRPr>
          </a:p>
          <a:p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Activity</a:t>
            </a:r>
          </a:p>
          <a:p>
            <a:r>
              <a:rPr kumimoji="1" lang="ja-JP" altLang="ja-JP" dirty="0" smtClean="0">
                <a:latin typeface="Hiragino Sans GB W3"/>
                <a:ea typeface="Hiragino Sans GB W3"/>
                <a:cs typeface="Hiragino Sans GB W3"/>
              </a:rPr>
              <a:t>　</a:t>
            </a: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└Fragment</a:t>
            </a:r>
          </a:p>
          <a:p>
            <a:r>
              <a:rPr kumimoji="1" lang="ja-JP" altLang="ja-JP" dirty="0" smtClean="0">
                <a:latin typeface="Hiragino Sans GB W3"/>
                <a:ea typeface="Hiragino Sans GB W3"/>
                <a:cs typeface="Hiragino Sans GB W3"/>
              </a:rPr>
              <a:t>　</a:t>
            </a:r>
            <a:r>
              <a:rPr kumimoji="1" lang="ja-JP" altLang="ja-JP" dirty="0">
                <a:latin typeface="Hiragino Sans GB W3"/>
                <a:ea typeface="Hiragino Sans GB W3"/>
                <a:cs typeface="Hiragino Sans GB W3"/>
              </a:rPr>
              <a:t>　</a:t>
            </a: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　</a:t>
            </a: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├View</a:t>
            </a:r>
          </a:p>
          <a:p>
            <a:r>
              <a:rPr kumimoji="1" lang="ja-JP" altLang="ja-JP" dirty="0">
                <a:latin typeface="Hiragino Sans GB W3"/>
                <a:ea typeface="Hiragino Sans GB W3"/>
                <a:cs typeface="Hiragino Sans GB W3"/>
              </a:rPr>
              <a:t>　</a:t>
            </a: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　　</a:t>
            </a: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│View</a:t>
            </a:r>
          </a:p>
          <a:p>
            <a:r>
              <a:rPr kumimoji="1" lang="ja-JP" altLang="ja-JP" dirty="0">
                <a:latin typeface="Hiragino Sans GB W3"/>
                <a:ea typeface="Hiragino Sans GB W3"/>
                <a:cs typeface="Hiragino Sans GB W3"/>
              </a:rPr>
              <a:t>　　</a:t>
            </a: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　</a:t>
            </a: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└</a:t>
            </a:r>
            <a:r>
              <a:rPr kumimoji="1" lang="en-US" altLang="ja-JP" dirty="0" err="1" smtClean="0">
                <a:solidFill>
                  <a:srgbClr val="FF0000"/>
                </a:solidFill>
                <a:latin typeface="Hiragino Sans GB W3"/>
                <a:ea typeface="Hiragino Sans GB W3"/>
                <a:cs typeface="Hiragino Sans GB W3"/>
              </a:rPr>
              <a:t>ListView</a:t>
            </a:r>
            <a:endParaRPr kumimoji="1" lang="en-US" altLang="ja-JP" dirty="0" smtClean="0">
              <a:solidFill>
                <a:srgbClr val="FF0000"/>
              </a:solidFill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10" name="正方形/長方形 9"/>
          <p:cNvSpPr/>
          <p:nvPr/>
        </p:nvSpPr>
        <p:spPr>
          <a:xfrm>
            <a:off x="3510998" y="2060847"/>
            <a:ext cx="2313516" cy="3367269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 err="1" smtClean="0">
                <a:solidFill>
                  <a:srgbClr val="FF0000"/>
                </a:solidFill>
                <a:latin typeface="Hiragino Sans GB W3"/>
                <a:ea typeface="Hiragino Sans GB W3"/>
                <a:cs typeface="Hiragino Sans GB W3"/>
              </a:rPr>
              <a:t>ListView</a:t>
            </a:r>
            <a:endParaRPr kumimoji="1" lang="ja-JP" altLang="en-US" dirty="0">
              <a:solidFill>
                <a:srgbClr val="FF0000"/>
              </a:solidFill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12" name="環状矢印 11"/>
          <p:cNvSpPr/>
          <p:nvPr/>
        </p:nvSpPr>
        <p:spPr>
          <a:xfrm rot="11418307">
            <a:off x="5193355" y="3868900"/>
            <a:ext cx="2219264" cy="2219264"/>
          </a:xfrm>
          <a:prstGeom prst="circularArrow">
            <a:avLst>
              <a:gd name="adj1" fmla="val 13199"/>
              <a:gd name="adj2" fmla="val 1142319"/>
              <a:gd name="adj3" fmla="val 20081180"/>
              <a:gd name="adj4" fmla="val 9737613"/>
              <a:gd name="adj5" fmla="val 12465"/>
            </a:avLst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11" name="雲 10"/>
          <p:cNvSpPr/>
          <p:nvPr/>
        </p:nvSpPr>
        <p:spPr>
          <a:xfrm>
            <a:off x="6549757" y="4175475"/>
            <a:ext cx="1931004" cy="914400"/>
          </a:xfrm>
          <a:prstGeom prst="cloud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dirty="0" smtClean="0">
                <a:solidFill>
                  <a:srgbClr val="0000FF"/>
                </a:solidFill>
                <a:latin typeface="Hiragino Sans GB W3"/>
                <a:ea typeface="Hiragino Sans GB W3"/>
                <a:cs typeface="Hiragino Sans GB W3"/>
              </a:rPr>
              <a:t>YouTube</a:t>
            </a:r>
          </a:p>
          <a:p>
            <a:pPr algn="r"/>
            <a:r>
              <a:rPr kumimoji="1" lang="ja-JP" altLang="en-US" dirty="0" smtClean="0">
                <a:solidFill>
                  <a:srgbClr val="0000FF"/>
                </a:solidFill>
                <a:latin typeface="Hiragino Sans GB W3"/>
                <a:ea typeface="Hiragino Sans GB W3"/>
                <a:cs typeface="Hiragino Sans GB W3"/>
              </a:rPr>
              <a:t>検索結果</a:t>
            </a:r>
            <a:endParaRPr kumimoji="1" lang="ja-JP" altLang="en-US" dirty="0">
              <a:solidFill>
                <a:srgbClr val="0000FF"/>
              </a:solidFill>
              <a:latin typeface="Hiragino Sans GB W3"/>
              <a:ea typeface="Hiragino Sans GB W3"/>
              <a:cs typeface="Hiragino Sans GB W3"/>
            </a:endParaRPr>
          </a:p>
        </p:txBody>
      </p:sp>
    </p:spTree>
    <p:extLst>
      <p:ext uri="{BB962C8B-B14F-4D97-AF65-F5344CB8AC3E}">
        <p14:creationId xmlns:p14="http://schemas.microsoft.com/office/powerpoint/2010/main" val="4114600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スクリーンショット 2015-07-06 19.37.3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1" t="13090" r="73969" b="46646"/>
          <a:stretch/>
        </p:blipFill>
        <p:spPr>
          <a:xfrm>
            <a:off x="0" y="661117"/>
            <a:ext cx="2131064" cy="3453466"/>
          </a:xfrm>
          <a:prstGeom prst="rect">
            <a:avLst/>
          </a:prstGeom>
        </p:spPr>
      </p:pic>
      <p:pic>
        <p:nvPicPr>
          <p:cNvPr id="6" name="図 5" descr="スクリーンショット 2015-07-06 19.37.3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51" t="10655" r="34921" b="37720"/>
          <a:stretch/>
        </p:blipFill>
        <p:spPr>
          <a:xfrm>
            <a:off x="1722246" y="2083389"/>
            <a:ext cx="4170977" cy="4427742"/>
          </a:xfrm>
          <a:prstGeom prst="rect">
            <a:avLst/>
          </a:prstGeom>
          <a:ln>
            <a:solidFill>
              <a:srgbClr val="FFFFFF"/>
            </a:solidFill>
          </a:ln>
        </p:spPr>
      </p:pic>
      <p:sp>
        <p:nvSpPr>
          <p:cNvPr id="17" name="角丸四角形 16"/>
          <p:cNvSpPr/>
          <p:nvPr/>
        </p:nvSpPr>
        <p:spPr>
          <a:xfrm>
            <a:off x="2313727" y="3601348"/>
            <a:ext cx="3357510" cy="1191748"/>
          </a:xfrm>
          <a:prstGeom prst="roundRect">
            <a:avLst>
              <a:gd name="adj" fmla="val 5572"/>
            </a:avLst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画像を表示</a:t>
            </a:r>
            <a:r>
              <a:rPr lang="ja-JP" altLang="en-US" dirty="0" smtClean="0">
                <a:latin typeface="Hiragino Sans GB W3"/>
                <a:ea typeface="Hiragino Sans GB W3"/>
                <a:cs typeface="Hiragino Sans GB W3"/>
              </a:rPr>
              <a:t>してみる</a:t>
            </a:r>
            <a:endParaRPr kumimoji="1" lang="ja-JP" altLang="en-US" dirty="0">
              <a:latin typeface="Hiragino Sans GB W3"/>
              <a:ea typeface="Hiragino Sans GB W3"/>
              <a:cs typeface="Hiragino Sans GB W3"/>
            </a:endParaRPr>
          </a:p>
        </p:txBody>
      </p:sp>
      <p:pic>
        <p:nvPicPr>
          <p:cNvPr id="5" name="図 4" descr="スクリーンショット 2015-07-06 19.39.48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19" t="9006" r="27970" b="33407"/>
          <a:stretch/>
        </p:blipFill>
        <p:spPr>
          <a:xfrm>
            <a:off x="5002394" y="731996"/>
            <a:ext cx="4017656" cy="4836592"/>
          </a:xfrm>
          <a:prstGeom prst="rect">
            <a:avLst/>
          </a:prstGeom>
          <a:ln>
            <a:solidFill>
              <a:srgbClr val="FFFFFF"/>
            </a:solidFill>
          </a:ln>
        </p:spPr>
      </p:pic>
      <p:sp>
        <p:nvSpPr>
          <p:cNvPr id="7" name="角丸四角形 6"/>
          <p:cNvSpPr/>
          <p:nvPr/>
        </p:nvSpPr>
        <p:spPr>
          <a:xfrm>
            <a:off x="400118" y="2851458"/>
            <a:ext cx="1078580" cy="29883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8" name="角丸四角形 7"/>
          <p:cNvSpPr/>
          <p:nvPr/>
        </p:nvSpPr>
        <p:spPr>
          <a:xfrm>
            <a:off x="400119" y="1407440"/>
            <a:ext cx="1913608" cy="29883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Hiragino Sans GB W3"/>
              <a:ea typeface="Hiragino Sans GB W3"/>
              <a:cs typeface="Hiragino Sans GB W3"/>
            </a:endParaRPr>
          </a:p>
        </p:txBody>
      </p:sp>
      <p:cxnSp>
        <p:nvCxnSpPr>
          <p:cNvPr id="10" name="直線矢印コネクタ 9"/>
          <p:cNvCxnSpPr>
            <a:stCxn id="8" idx="3"/>
          </p:cNvCxnSpPr>
          <p:nvPr/>
        </p:nvCxnSpPr>
        <p:spPr>
          <a:xfrm>
            <a:off x="2313727" y="1556857"/>
            <a:ext cx="3113960" cy="46128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/>
          <p:cNvCxnSpPr>
            <a:stCxn id="7" idx="3"/>
          </p:cNvCxnSpPr>
          <p:nvPr/>
        </p:nvCxnSpPr>
        <p:spPr>
          <a:xfrm>
            <a:off x="1478698" y="3000875"/>
            <a:ext cx="974199" cy="84404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角丸四角形 15"/>
          <p:cNvSpPr/>
          <p:nvPr/>
        </p:nvSpPr>
        <p:spPr>
          <a:xfrm>
            <a:off x="5280958" y="1810347"/>
            <a:ext cx="3799978" cy="3236305"/>
          </a:xfrm>
          <a:prstGeom prst="roundRect">
            <a:avLst>
              <a:gd name="adj" fmla="val 2691"/>
            </a:avLst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2035163" y="2647241"/>
            <a:ext cx="29672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>
                <a:solidFill>
                  <a:schemeClr val="bg1"/>
                </a:solidFill>
                <a:latin typeface="Hiragino Sans GB W3"/>
                <a:ea typeface="Hiragino Sans GB W3"/>
                <a:cs typeface="Hiragino Sans GB W3"/>
              </a:rPr>
              <a:t>画像表示</a:t>
            </a:r>
            <a:r>
              <a:rPr kumimoji="1" lang="en-US" altLang="ja-JP" sz="2800" dirty="0" smtClean="0">
                <a:solidFill>
                  <a:schemeClr val="bg1"/>
                </a:solidFill>
                <a:latin typeface="Hiragino Sans GB W3"/>
                <a:ea typeface="Hiragino Sans GB W3"/>
                <a:cs typeface="Hiragino Sans GB W3"/>
              </a:rPr>
              <a:t>View</a:t>
            </a:r>
            <a:r>
              <a:rPr kumimoji="1" lang="ja-JP" altLang="en-US" sz="2800" dirty="0" smtClean="0">
                <a:solidFill>
                  <a:schemeClr val="bg1"/>
                </a:solidFill>
                <a:latin typeface="Hiragino Sans GB W3"/>
                <a:ea typeface="Hiragino Sans GB W3"/>
                <a:cs typeface="Hiragino Sans GB W3"/>
              </a:rPr>
              <a:t>を追加</a:t>
            </a:r>
            <a:endParaRPr kumimoji="1" lang="ja-JP" altLang="en-US" sz="2800" dirty="0">
              <a:solidFill>
                <a:schemeClr val="bg1"/>
              </a:solidFill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5427687" y="4495038"/>
            <a:ext cx="341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800" dirty="0" smtClean="0">
                <a:solidFill>
                  <a:schemeClr val="bg1"/>
                </a:solidFill>
                <a:latin typeface="Hiragino Sans GB W3"/>
                <a:ea typeface="Hiragino Sans GB W3"/>
                <a:cs typeface="Hiragino Sans GB W3"/>
              </a:rPr>
              <a:t>画像表示処理を追加</a:t>
            </a:r>
            <a:endParaRPr kumimoji="1" lang="ja-JP" altLang="en-US" sz="2800" dirty="0">
              <a:solidFill>
                <a:schemeClr val="bg1"/>
              </a:solidFill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5280958" y="0"/>
            <a:ext cx="36349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 err="1" smtClean="0">
                <a:latin typeface="Hiragino Sans GB W3"/>
                <a:ea typeface="Hiragino Sans GB W3"/>
                <a:cs typeface="Hiragino Sans GB W3"/>
              </a:rPr>
              <a:t>MainActivityFragment</a:t>
            </a:r>
            <a:r>
              <a:rPr kumimoji="1" lang="ja-JP" altLang="en-US" sz="2000" dirty="0" smtClean="0">
                <a:latin typeface="Hiragino Sans GB W3"/>
                <a:ea typeface="Hiragino Sans GB W3"/>
                <a:cs typeface="Hiragino Sans GB W3"/>
              </a:rPr>
              <a:t>の</a:t>
            </a:r>
            <a:endParaRPr kumimoji="1" lang="en-US" altLang="ja-JP" sz="2000" dirty="0" smtClean="0">
              <a:latin typeface="Hiragino Sans GB W3"/>
              <a:ea typeface="Hiragino Sans GB W3"/>
              <a:cs typeface="Hiragino Sans GB W3"/>
            </a:endParaRPr>
          </a:p>
          <a:p>
            <a:r>
              <a:rPr kumimoji="1" lang="en-US" altLang="ja-JP" sz="2000" dirty="0" err="1" smtClean="0">
                <a:latin typeface="Hiragino Sans GB W3"/>
                <a:ea typeface="Hiragino Sans GB W3"/>
                <a:cs typeface="Hiragino Sans GB W3"/>
              </a:rPr>
              <a:t>getView</a:t>
            </a:r>
            <a:r>
              <a:rPr kumimoji="1" lang="ja-JP" altLang="en-US" sz="2000" dirty="0" smtClean="0">
                <a:latin typeface="Hiragino Sans GB W3"/>
                <a:ea typeface="Hiragino Sans GB W3"/>
                <a:cs typeface="Hiragino Sans GB W3"/>
              </a:rPr>
              <a:t>メソッド</a:t>
            </a:r>
            <a:endParaRPr kumimoji="1" lang="ja-JP" altLang="en-US" sz="2000" dirty="0"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3048713" y="1683279"/>
            <a:ext cx="14308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 err="1" smtClean="0">
                <a:latin typeface="Hiragino Sans GB W3"/>
                <a:ea typeface="Hiragino Sans GB W3"/>
                <a:cs typeface="Hiragino Sans GB W3"/>
              </a:rPr>
              <a:t>cell.xml</a:t>
            </a:r>
            <a:endParaRPr kumimoji="1" lang="ja-JP" altLang="en-US" sz="2000" dirty="0">
              <a:latin typeface="Hiragino Sans GB W3"/>
              <a:ea typeface="Hiragino Sans GB W3"/>
              <a:cs typeface="Hiragino Sans GB W3"/>
            </a:endParaRPr>
          </a:p>
        </p:txBody>
      </p:sp>
    </p:spTree>
    <p:extLst>
      <p:ext uri="{BB962C8B-B14F-4D97-AF65-F5344CB8AC3E}">
        <p14:creationId xmlns:p14="http://schemas.microsoft.com/office/powerpoint/2010/main" val="105946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ライブラリ</a:t>
            </a: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 - Picasso</a:t>
            </a:r>
            <a:endParaRPr kumimoji="1" lang="ja-JP" altLang="en-US" dirty="0">
              <a:latin typeface="Hiragino Sans GB W3"/>
              <a:ea typeface="Hiragino Sans GB W3"/>
              <a:cs typeface="Hiragino Sans GB W3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602" y="922592"/>
            <a:ext cx="2617932" cy="4654102"/>
          </a:xfrm>
          <a:prstGeom prst="rect">
            <a:avLst/>
          </a:prstGeom>
        </p:spPr>
      </p:pic>
      <p:pic>
        <p:nvPicPr>
          <p:cNvPr id="5" name="図 4" descr="スクリーンショット 2015-07-06 19.55.16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58" r="33231"/>
          <a:stretch/>
        </p:blipFill>
        <p:spPr>
          <a:xfrm>
            <a:off x="3548873" y="2904543"/>
            <a:ext cx="5184135" cy="2811334"/>
          </a:xfrm>
          <a:prstGeom prst="rect">
            <a:avLst/>
          </a:prstGeom>
        </p:spPr>
      </p:pic>
      <p:sp>
        <p:nvSpPr>
          <p:cNvPr id="6" name="正方形/長方形 5"/>
          <p:cNvSpPr/>
          <p:nvPr/>
        </p:nvSpPr>
        <p:spPr>
          <a:xfrm>
            <a:off x="7810998" y="1022121"/>
            <a:ext cx="991596" cy="73940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画像</a:t>
            </a:r>
            <a:endParaRPr kumimoji="1" lang="ja-JP" altLang="en-US" dirty="0"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7" name="雲 6"/>
          <p:cNvSpPr/>
          <p:nvPr/>
        </p:nvSpPr>
        <p:spPr>
          <a:xfrm>
            <a:off x="5836504" y="487138"/>
            <a:ext cx="1530886" cy="1069966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インターネット</a:t>
            </a:r>
            <a:endParaRPr kumimoji="1" lang="ja-JP" altLang="en-US" dirty="0"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11" name="円柱 10"/>
          <p:cNvSpPr/>
          <p:nvPr/>
        </p:nvSpPr>
        <p:spPr>
          <a:xfrm>
            <a:off x="3968496" y="1609298"/>
            <a:ext cx="739349" cy="730708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Hiragino Sans GB W3"/>
              <a:ea typeface="Hiragino Sans GB W3"/>
              <a:cs typeface="Hiragino Sans GB W3"/>
            </a:endParaRPr>
          </a:p>
        </p:txBody>
      </p:sp>
      <p:cxnSp>
        <p:nvCxnSpPr>
          <p:cNvPr id="14" name="直線矢印コネクタ 13"/>
          <p:cNvCxnSpPr/>
          <p:nvPr/>
        </p:nvCxnSpPr>
        <p:spPr>
          <a:xfrm flipH="1">
            <a:off x="4757924" y="1312190"/>
            <a:ext cx="1078580" cy="449338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テキスト ボックス 17"/>
          <p:cNvSpPr txBox="1"/>
          <p:nvPr/>
        </p:nvSpPr>
        <p:spPr>
          <a:xfrm>
            <a:off x="3817397" y="1127524"/>
            <a:ext cx="1881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[1]</a:t>
            </a: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ダウンロード</a:t>
            </a:r>
            <a:endParaRPr kumimoji="1" lang="ja-JP" altLang="en-US" dirty="0">
              <a:latin typeface="Hiragino Sans GB W3"/>
              <a:ea typeface="Hiragino Sans GB W3"/>
              <a:cs typeface="Hiragino Sans GB W3"/>
            </a:endParaRPr>
          </a:p>
        </p:txBody>
      </p:sp>
      <p:cxnSp>
        <p:nvCxnSpPr>
          <p:cNvPr id="19" name="直線矢印コネクタ 18"/>
          <p:cNvCxnSpPr/>
          <p:nvPr/>
        </p:nvCxnSpPr>
        <p:spPr>
          <a:xfrm flipH="1">
            <a:off x="2107209" y="2157329"/>
            <a:ext cx="1798290" cy="1055937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直線コネクタ 21"/>
          <p:cNvCxnSpPr>
            <a:stCxn id="6" idx="1"/>
            <a:endCxn id="7" idx="0"/>
          </p:cNvCxnSpPr>
          <p:nvPr/>
        </p:nvCxnSpPr>
        <p:spPr>
          <a:xfrm flipH="1" flipV="1">
            <a:off x="7366114" y="1022121"/>
            <a:ext cx="444884" cy="3697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テキスト ボックス 29"/>
          <p:cNvSpPr txBox="1"/>
          <p:nvPr/>
        </p:nvSpPr>
        <p:spPr>
          <a:xfrm>
            <a:off x="3343153" y="2379986"/>
            <a:ext cx="1650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[2]</a:t>
            </a: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加工、表示</a:t>
            </a:r>
            <a:endParaRPr kumimoji="1" lang="ja-JP" altLang="en-US" dirty="0">
              <a:latin typeface="Hiragino Sans GB W3"/>
              <a:ea typeface="Hiragino Sans GB W3"/>
              <a:cs typeface="Hiragino Sans GB W3"/>
            </a:endParaRPr>
          </a:p>
        </p:txBody>
      </p:sp>
      <p:sp>
        <p:nvSpPr>
          <p:cNvPr id="31" name="テキスト ボックス 30"/>
          <p:cNvSpPr txBox="1"/>
          <p:nvPr/>
        </p:nvSpPr>
        <p:spPr>
          <a:xfrm>
            <a:off x="896804" y="6021288"/>
            <a:ext cx="7622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類似：</a:t>
            </a: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Glide</a:t>
            </a: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、</a:t>
            </a: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Universal Image Loader</a:t>
            </a:r>
            <a:r>
              <a:rPr kumimoji="1" lang="ja-JP" altLang="en-US" dirty="0" smtClean="0">
                <a:latin typeface="Hiragino Sans GB W3"/>
                <a:ea typeface="Hiragino Sans GB W3"/>
                <a:cs typeface="Hiragino Sans GB W3"/>
              </a:rPr>
              <a:t>、</a:t>
            </a: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Volley(</a:t>
            </a:r>
            <a:r>
              <a:rPr kumimoji="1" lang="en-US" altLang="ja-JP" dirty="0" err="1" smtClean="0">
                <a:latin typeface="Hiragino Sans GB W3"/>
                <a:ea typeface="Hiragino Sans GB W3"/>
                <a:cs typeface="Hiragino Sans GB W3"/>
              </a:rPr>
              <a:t>NetworkImageView</a:t>
            </a:r>
            <a:r>
              <a:rPr kumimoji="1" lang="en-US" altLang="ja-JP" dirty="0" smtClean="0">
                <a:latin typeface="Hiragino Sans GB W3"/>
                <a:ea typeface="Hiragino Sans GB W3"/>
                <a:cs typeface="Hiragino Sans GB W3"/>
              </a:rPr>
              <a:t>)</a:t>
            </a:r>
            <a:endParaRPr kumimoji="1" lang="ja-JP" altLang="en-US" dirty="0">
              <a:latin typeface="Hiragino Sans GB W3"/>
              <a:ea typeface="Hiragino Sans GB W3"/>
              <a:cs typeface="Hiragino Sans GB W3"/>
            </a:endParaRPr>
          </a:p>
        </p:txBody>
      </p:sp>
    </p:spTree>
    <p:extLst>
      <p:ext uri="{BB962C8B-B14F-4D97-AF65-F5344CB8AC3E}">
        <p14:creationId xmlns:p14="http://schemas.microsoft.com/office/powerpoint/2010/main" val="14556710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/>
        </p:nvSpPr>
        <p:spPr>
          <a:xfrm>
            <a:off x="2296328" y="1848517"/>
            <a:ext cx="4549167" cy="343606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dirty="0" smtClean="0"/>
              <a:t>Android</a:t>
            </a:r>
            <a:r>
              <a:rPr kumimoji="1" lang="ja-JP" altLang="en-US" dirty="0" smtClean="0"/>
              <a:t>アプリ</a:t>
            </a:r>
            <a:r>
              <a:rPr kumimoji="1" lang="en-US" altLang="ja-JP" dirty="0" smtClean="0"/>
              <a:t> </a:t>
            </a:r>
            <a:r>
              <a:rPr kumimoji="1" lang="ja-JP" altLang="en-US" dirty="0" smtClean="0"/>
              <a:t>プロセス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2983486" y="4007165"/>
            <a:ext cx="3401003" cy="861016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その他のスレッド</a:t>
            </a:r>
            <a:endParaRPr kumimoji="1" lang="ja-JP" altLang="en-US" dirty="0"/>
          </a:p>
        </p:txBody>
      </p:sp>
      <p:sp>
        <p:nvSpPr>
          <p:cNvPr id="5" name="正方形/長方形 4"/>
          <p:cNvSpPr/>
          <p:nvPr/>
        </p:nvSpPr>
        <p:spPr>
          <a:xfrm>
            <a:off x="2839470" y="3863149"/>
            <a:ext cx="3401003" cy="861016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その他のスレッド</a:t>
            </a:r>
            <a:endParaRPr kumimoji="1" lang="ja-JP" alt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ja-JP" dirty="0" smtClean="0"/>
              <a:t>Android</a:t>
            </a:r>
            <a:r>
              <a:rPr kumimoji="1" lang="ja-JP" altLang="en-US" dirty="0" smtClean="0"/>
              <a:t>アプリのスレッド</a:t>
            </a:r>
            <a:endParaRPr kumimoji="1" lang="ja-JP" altLang="en-US" dirty="0"/>
          </a:p>
        </p:txBody>
      </p:sp>
      <p:sp>
        <p:nvSpPr>
          <p:cNvPr id="3" name="正方形/長方形 2"/>
          <p:cNvSpPr/>
          <p:nvPr/>
        </p:nvSpPr>
        <p:spPr>
          <a:xfrm>
            <a:off x="2704220" y="2396724"/>
            <a:ext cx="3618458" cy="1104761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UI</a:t>
            </a:r>
            <a:r>
              <a:rPr kumimoji="1" lang="ja-JP" altLang="en-US" dirty="0" smtClean="0"/>
              <a:t>スレッド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（メインスレッド）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2704220" y="3719134"/>
            <a:ext cx="3401003" cy="861016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その他のスレッド</a:t>
            </a:r>
            <a:endParaRPr kumimoji="1" lang="ja-JP" altLang="en-US" dirty="0"/>
          </a:p>
        </p:txBody>
      </p:sp>
      <p:sp>
        <p:nvSpPr>
          <p:cNvPr id="8" name="フローチャート: 定義済み処理 7"/>
          <p:cNvSpPr/>
          <p:nvPr/>
        </p:nvSpPr>
        <p:spPr>
          <a:xfrm>
            <a:off x="179512" y="3343043"/>
            <a:ext cx="1870117" cy="612648"/>
          </a:xfrm>
          <a:prstGeom prst="flowChartPredefinedProcess">
            <a:avLst/>
          </a:prstGeom>
          <a:solidFill>
            <a:srgbClr val="008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kumimoji="1" lang="ja-JP" altLang="en-US" dirty="0" smtClean="0"/>
              <a:t>時間のかかる処理</a:t>
            </a:r>
            <a:endParaRPr kumimoji="1" lang="en-US" altLang="ja-JP" dirty="0" smtClean="0"/>
          </a:p>
          <a:p>
            <a:pPr algn="ctr"/>
            <a:r>
              <a:rPr kumimoji="1" lang="en-US" altLang="ja-JP" dirty="0" smtClean="0"/>
              <a:t>HTTP</a:t>
            </a:r>
            <a:r>
              <a:rPr kumimoji="1" lang="ja-JP" altLang="en-US" dirty="0" smtClean="0"/>
              <a:t>通信処理</a:t>
            </a:r>
            <a:endParaRPr kumimoji="1" lang="en-US" altLang="ja-JP" dirty="0" smtClean="0"/>
          </a:p>
        </p:txBody>
      </p:sp>
      <p:sp>
        <p:nvSpPr>
          <p:cNvPr id="9" name="フローチャート: 定義済み処理 8"/>
          <p:cNvSpPr/>
          <p:nvPr/>
        </p:nvSpPr>
        <p:spPr>
          <a:xfrm>
            <a:off x="7092280" y="3250501"/>
            <a:ext cx="1870117" cy="612648"/>
          </a:xfrm>
          <a:prstGeom prst="flowChartPredefinedProcess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文言変更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画像表示</a:t>
            </a:r>
            <a:endParaRPr kumimoji="1" lang="en-US" altLang="ja-JP" dirty="0" smtClean="0"/>
          </a:p>
        </p:txBody>
      </p:sp>
      <p:sp>
        <p:nvSpPr>
          <p:cNvPr id="11" name="曲折矢印 10"/>
          <p:cNvSpPr/>
          <p:nvPr/>
        </p:nvSpPr>
        <p:spPr>
          <a:xfrm rot="5400000">
            <a:off x="6806778" y="1974687"/>
            <a:ext cx="571004" cy="1828300"/>
          </a:xfrm>
          <a:prstGeom prst="bentArrow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2" name="曲折矢印 11"/>
          <p:cNvSpPr/>
          <p:nvPr/>
        </p:nvSpPr>
        <p:spPr>
          <a:xfrm rot="5400000" flipH="1">
            <a:off x="6798169" y="3371889"/>
            <a:ext cx="588221" cy="1828300"/>
          </a:xfrm>
          <a:prstGeom prst="bentArrow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3" name="乗算記号 12"/>
          <p:cNvSpPr/>
          <p:nvPr/>
        </p:nvSpPr>
        <p:spPr>
          <a:xfrm>
            <a:off x="6941175" y="4101533"/>
            <a:ext cx="835030" cy="835095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曲折矢印 13"/>
          <p:cNvSpPr/>
          <p:nvPr/>
        </p:nvSpPr>
        <p:spPr>
          <a:xfrm rot="16200000">
            <a:off x="1600248" y="3469195"/>
            <a:ext cx="571004" cy="1828300"/>
          </a:xfrm>
          <a:prstGeom prst="bentArrow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5" name="曲折矢印 14"/>
          <p:cNvSpPr/>
          <p:nvPr/>
        </p:nvSpPr>
        <p:spPr>
          <a:xfrm rot="16200000" flipH="1">
            <a:off x="1591641" y="1966078"/>
            <a:ext cx="588221" cy="1828300"/>
          </a:xfrm>
          <a:prstGeom prst="bentArrow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6" name="乗算記号 15"/>
          <p:cNvSpPr/>
          <p:nvPr/>
        </p:nvSpPr>
        <p:spPr>
          <a:xfrm>
            <a:off x="1187625" y="2229394"/>
            <a:ext cx="835030" cy="835095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130535" y="644315"/>
            <a:ext cx="87123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 smtClean="0">
                <a:latin typeface="Hiragino Sans GB W3"/>
                <a:ea typeface="Hiragino Sans GB W3"/>
                <a:cs typeface="Hiragino Sans GB W3"/>
              </a:rPr>
              <a:t>UI</a:t>
            </a:r>
            <a:r>
              <a:rPr kumimoji="1" lang="ja-JP" altLang="en-US" sz="2800" dirty="0" smtClean="0">
                <a:latin typeface="Hiragino Sans GB W3"/>
                <a:ea typeface="Hiragino Sans GB W3"/>
                <a:cs typeface="Hiragino Sans GB W3"/>
              </a:rPr>
              <a:t>スレッドは特別なスレッドで、画面の更新処理を担当できる。逆に通信処理や時間のかかる処理は</a:t>
            </a:r>
            <a:r>
              <a:rPr kumimoji="1" lang="en-US" altLang="ja-JP" sz="2800" dirty="0" smtClean="0">
                <a:latin typeface="Hiragino Sans GB W3"/>
                <a:ea typeface="Hiragino Sans GB W3"/>
                <a:cs typeface="Hiragino Sans GB W3"/>
              </a:rPr>
              <a:t>NG</a:t>
            </a:r>
            <a:endParaRPr kumimoji="1" lang="ja-JP" altLang="en-US" sz="2800" dirty="0">
              <a:latin typeface="Hiragino Sans GB W3"/>
              <a:ea typeface="Hiragino Sans GB W3"/>
              <a:cs typeface="Hiragino Sans GB W3"/>
            </a:endParaRPr>
          </a:p>
        </p:txBody>
      </p:sp>
    </p:spTree>
    <p:extLst>
      <p:ext uri="{BB962C8B-B14F-4D97-AF65-F5344CB8AC3E}">
        <p14:creationId xmlns:p14="http://schemas.microsoft.com/office/powerpoint/2010/main" val="23033410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アート">
  <a:themeElements>
    <a:clrScheme name="SOHO">
      <a:dk1>
        <a:srgbClr val="2E2224"/>
      </a:dk1>
      <a:lt1>
        <a:sysClr val="window" lastClr="FFFFFF"/>
      </a:lt1>
      <a:dk2>
        <a:srgbClr val="48231E"/>
      </a:dk2>
      <a:lt2>
        <a:srgbClr val="CBD8DD"/>
      </a:lt2>
      <a:accent1>
        <a:srgbClr val="61625E"/>
      </a:accent1>
      <a:accent2>
        <a:srgbClr val="964D2C"/>
      </a:accent2>
      <a:accent3>
        <a:srgbClr val="66553E"/>
      </a:accent3>
      <a:accent4>
        <a:srgbClr val="848058"/>
      </a:accent4>
      <a:accent5>
        <a:srgbClr val="AFA14B"/>
      </a:accent5>
      <a:accent6>
        <a:srgbClr val="AD7D4D"/>
      </a:accent6>
      <a:hlink>
        <a:srgbClr val="FFDE66"/>
      </a:hlink>
      <a:folHlink>
        <a:srgbClr val="C0AEBC"/>
      </a:folHlink>
    </a:clrScheme>
    <a:fontScheme name="SOHO">
      <a:majorFont>
        <a:latin typeface="Candara"/>
        <a:ea typeface=""/>
        <a:cs typeface=""/>
        <a:font script="Jpan" typeface="ＭＳ Ｐゴシック"/>
        <a:font script="Hang" typeface="HY견명조"/>
        <a:font script="Hans" typeface="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Ｐゴシック"/>
        <a:font script="Hang" typeface="HY견명조"/>
        <a:font script="Hans" typeface="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HO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7000"/>
                <a:satMod val="150000"/>
              </a:schemeClr>
            </a:gs>
            <a:gs pos="30000">
              <a:schemeClr val="phClr">
                <a:shade val="94000"/>
                <a:satMod val="130000"/>
              </a:schemeClr>
            </a:gs>
            <a:gs pos="45000">
              <a:schemeClr val="phClr">
                <a:shade val="100000"/>
                <a:satMod val="120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4000"/>
                <a:satMod val="130000"/>
              </a:schemeClr>
            </a:gs>
            <a:gs pos="100000">
              <a:schemeClr val="phClr">
                <a:shade val="67000"/>
                <a:satMod val="150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2700000" algn="br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38100" dir="2700000" algn="br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38100" dir="2700000" algn="b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700000"/>
            </a:lightRig>
          </a:scene3d>
          <a:sp3d contourW="19050">
            <a:bevelT w="31750" h="38100"/>
            <a:contourClr>
              <a:schemeClr val="phClr">
                <a:shade val="15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4000"/>
                <a:satMod val="210000"/>
              </a:schemeClr>
            </a:gs>
            <a:gs pos="40000">
              <a:schemeClr val="phClr">
                <a:tint val="72000"/>
                <a:shade val="99000"/>
                <a:satMod val="200000"/>
              </a:schemeClr>
            </a:gs>
            <a:gs pos="100000">
              <a:schemeClr val="phClr">
                <a:tint val="100000"/>
                <a:shade val="30000"/>
                <a:alpha val="100000"/>
                <a:satMod val="175000"/>
                <a:lumMod val="100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86000"/>
                <a:alpha val="90000"/>
              </a:schemeClr>
              <a:schemeClr val="phClr">
                <a:shade val="49000"/>
                <a:sat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アート.thmx</Template>
  <TotalTime>321</TotalTime>
  <Words>1073</Words>
  <Application>Microsoft Macintosh PowerPoint</Application>
  <PresentationFormat>画面に合わせる (4:3)</PresentationFormat>
  <Paragraphs>175</Paragraphs>
  <Slides>16</Slides>
  <Notes>11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16</vt:i4>
      </vt:variant>
    </vt:vector>
  </HeadingPairs>
  <TitlesOfParts>
    <vt:vector size="17" baseType="lpstr">
      <vt:lpstr>アート</vt:lpstr>
      <vt:lpstr>YouTube APIを使って Androidアプリを作る</vt:lpstr>
      <vt:lpstr>PowerPoint プレゼンテーション</vt:lpstr>
      <vt:lpstr>今日作るアプリの土台</vt:lpstr>
      <vt:lpstr>ボタンクリックで何かする</vt:lpstr>
      <vt:lpstr>ライブラリ - ButterKnife</vt:lpstr>
      <vt:lpstr>YouTube検索結果を表示</vt:lpstr>
      <vt:lpstr>画像を表示してみる</vt:lpstr>
      <vt:lpstr>ライブラリ - Picasso</vt:lpstr>
      <vt:lpstr>Androidアプリのスレッド</vt:lpstr>
      <vt:lpstr>リスト表示を格好良くする</vt:lpstr>
      <vt:lpstr>ライブラリ - StaggeredGridView</vt:lpstr>
      <vt:lpstr>今日、使ったライブラリ</vt:lpstr>
      <vt:lpstr>Retrofit</vt:lpstr>
      <vt:lpstr>参考：YouTube APIの呼び出し(Retrofit)</vt:lpstr>
      <vt:lpstr>参考：YouTube APIの呼び出し(Retrofit)</vt:lpstr>
      <vt:lpstr>参考：YouTube APIの呼び出し(Retrofit)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Bizreach</dc:creator>
  <cp:lastModifiedBy>Bizreach</cp:lastModifiedBy>
  <cp:revision>32</cp:revision>
  <dcterms:created xsi:type="dcterms:W3CDTF">2015-07-06T08:06:52Z</dcterms:created>
  <dcterms:modified xsi:type="dcterms:W3CDTF">2015-07-06T13:42:22Z</dcterms:modified>
</cp:coreProperties>
</file>

<file path=docProps/thumbnail.jpeg>
</file>